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19"/>
  </p:notesMasterIdLst>
  <p:sldIdLst>
    <p:sldId id="256" r:id="rId4"/>
    <p:sldId id="257" r:id="rId5"/>
    <p:sldId id="261" r:id="rId6"/>
    <p:sldId id="260" r:id="rId7"/>
    <p:sldId id="274" r:id="rId8"/>
    <p:sldId id="262" r:id="rId9"/>
    <p:sldId id="263" r:id="rId10"/>
    <p:sldId id="264" r:id="rId11"/>
    <p:sldId id="267" r:id="rId12"/>
    <p:sldId id="266" r:id="rId13"/>
    <p:sldId id="268" r:id="rId14"/>
    <p:sldId id="269" r:id="rId15"/>
    <p:sldId id="272" r:id="rId16"/>
    <p:sldId id="271" r:id="rId17"/>
    <p:sldId id="273" r:id="rId18"/>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08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852" y="141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E853E3-CBF0-4B58-964D-72061D4BF3E8}" type="datetimeFigureOut">
              <a:rPr lang="id-ID" smtClean="0"/>
              <a:t>10/12/2024</a:t>
            </a:fld>
            <a:endParaRPr lang="id-ID"/>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A9D6D6-9FFD-49B9-A167-1625BE1ED67F}" type="slidenum">
              <a:rPr lang="id-ID" smtClean="0"/>
              <a:t>‹#›</a:t>
            </a:fld>
            <a:endParaRPr lang="id-ID"/>
          </a:p>
        </p:txBody>
      </p:sp>
    </p:spTree>
    <p:extLst>
      <p:ext uri="{BB962C8B-B14F-4D97-AF65-F5344CB8AC3E}">
        <p14:creationId xmlns:p14="http://schemas.microsoft.com/office/powerpoint/2010/main" val="855537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01A9D6D6-9FFD-49B9-A167-1625BE1ED67F}" type="slidenum">
              <a:rPr lang="id-ID" smtClean="0"/>
              <a:t>1</a:t>
            </a:fld>
            <a:endParaRPr lang="id-ID"/>
          </a:p>
        </p:txBody>
      </p:sp>
    </p:spTree>
    <p:extLst>
      <p:ext uri="{BB962C8B-B14F-4D97-AF65-F5344CB8AC3E}">
        <p14:creationId xmlns:p14="http://schemas.microsoft.com/office/powerpoint/2010/main" val="511889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01A9D6D6-9FFD-49B9-A167-1625BE1ED67F}" type="slidenum">
              <a:rPr lang="id-ID" smtClean="0"/>
              <a:t>13</a:t>
            </a:fld>
            <a:endParaRPr lang="id-ID"/>
          </a:p>
        </p:txBody>
      </p:sp>
    </p:spTree>
    <p:extLst>
      <p:ext uri="{BB962C8B-B14F-4D97-AF65-F5344CB8AC3E}">
        <p14:creationId xmlns:p14="http://schemas.microsoft.com/office/powerpoint/2010/main" val="24959628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768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37D59-5EDB-4C39-B697-625748F703B6}" type="datetimeFigureOut">
              <a:rPr lang="en-US" smtClean="0"/>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403535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501824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722440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810871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4240091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1" y="246889"/>
            <a:ext cx="8532055" cy="4647614"/>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7" y="325622"/>
            <a:ext cx="8306809" cy="233172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365155"/>
            <a:ext cx="7772400" cy="13716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2763774"/>
            <a:ext cx="7772400" cy="6858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12/10/2024</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11" name="Slide Number Placeholder 10"/>
          <p:cNvSpPr>
            <a:spLocks noGrp="1"/>
          </p:cNvSpPr>
          <p:nvPr>
            <p:ph type="sldNum" sz="quarter" idx="12"/>
          </p:nvPr>
        </p:nvSpPr>
        <p:spPr/>
        <p:txBody>
          <a:bodyPr/>
          <a:lstStyle>
            <a:extLst/>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3737610"/>
            <a:ext cx="8183880" cy="78867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397764"/>
            <a:ext cx="8183880" cy="3140964"/>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12/10/2024</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1" y="246889"/>
            <a:ext cx="8532055" cy="4647614"/>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7" y="325622"/>
            <a:ext cx="8306809" cy="3255997"/>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3696462"/>
            <a:ext cx="8183880" cy="507492"/>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4218363"/>
            <a:ext cx="8183880" cy="315468"/>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12/10/2024</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397764"/>
            <a:ext cx="3931920" cy="329184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397764"/>
            <a:ext cx="3931920" cy="329184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12/10/2024</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3737610"/>
            <a:ext cx="8183880" cy="78867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434578"/>
            <a:ext cx="3931920" cy="59412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434578"/>
            <a:ext cx="3931920" cy="59412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085850"/>
            <a:ext cx="3931920" cy="261747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085850"/>
            <a:ext cx="3931920" cy="261747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12/10/2024</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p:txBody>
          <a:bodyPr/>
          <a:lstStyle>
            <a:extLst/>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84466"/>
          </a:xfrm>
          <a:prstGeom prst="rect">
            <a:avLst/>
          </a:prstGeom>
        </p:spPr>
        <p:txBody>
          <a:bodyPr anchor="ctr"/>
          <a:lstStyle>
            <a:lvl1pPr algn="l">
              <a:defRPr>
                <a:solidFill>
                  <a:schemeClr val="tx1">
                    <a:lumMod val="75000"/>
                    <a:lumOff val="25000"/>
                  </a:schemeClr>
                </a:solidFill>
              </a:defRPr>
            </a:lvl1pPr>
          </a:lstStyle>
          <a:p>
            <a:r>
              <a:rPr lang="en-US" altLang="ko-KR" dirty="0" smtClean="0"/>
              <a:t> Click to edit title</a:t>
            </a:r>
            <a:endParaRPr lang="ko-KR" altLang="en-US" dirty="0"/>
          </a:p>
        </p:txBody>
      </p:sp>
      <p:sp>
        <p:nvSpPr>
          <p:cNvPr id="4" name="Content Placeholder 2"/>
          <p:cNvSpPr>
            <a:spLocks noGrp="1"/>
          </p:cNvSpPr>
          <p:nvPr>
            <p:ph idx="1"/>
          </p:nvPr>
        </p:nvSpPr>
        <p:spPr>
          <a:xfrm>
            <a:off x="395536" y="1131590"/>
            <a:ext cx="8496944"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smtClean="0"/>
              <a:t>Click to edit Master text styles</a:t>
            </a:r>
          </a:p>
        </p:txBody>
      </p:sp>
      <p:sp>
        <p:nvSpPr>
          <p:cNvPr id="5" name="Content Placeholder 2"/>
          <p:cNvSpPr>
            <a:spLocks noGrp="1"/>
          </p:cNvSpPr>
          <p:nvPr>
            <p:ph idx="10"/>
          </p:nvPr>
        </p:nvSpPr>
        <p:spPr>
          <a:xfrm>
            <a:off x="405880" y="1808261"/>
            <a:ext cx="8496944" cy="2995737"/>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val="1146943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12/10/2024</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1" y="246889"/>
            <a:ext cx="8532055" cy="4647614"/>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12/10/2024</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400050"/>
            <a:ext cx="2971800" cy="6858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085852"/>
            <a:ext cx="2971800" cy="3154584"/>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3" y="697608"/>
            <a:ext cx="4626159" cy="35433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12/10/2024</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1" y="246889"/>
            <a:ext cx="8532055" cy="4647614"/>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1" y="325622"/>
            <a:ext cx="2324605" cy="325755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3759042"/>
            <a:ext cx="8229600" cy="78867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400050"/>
            <a:ext cx="2240280" cy="315861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12/10/2024</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91974DF9-AD47-4691-BA21-BBFCE3637A9A}" type="slidenum">
              <a:rPr kumimoji="0" lang="en-US" smtClean="0"/>
              <a:pPr eaLnBrk="1" latinLnBrk="0" hangingPunct="1"/>
              <a:t>‹#›</a:t>
            </a:fld>
            <a:endParaRPr kumimoji="0" lang="en-US"/>
          </a:p>
        </p:txBody>
      </p:sp>
      <p:sp>
        <p:nvSpPr>
          <p:cNvPr id="3" name="Picture Placeholder 2"/>
          <p:cNvSpPr>
            <a:spLocks noGrp="1"/>
          </p:cNvSpPr>
          <p:nvPr>
            <p:ph type="pic" idx="1"/>
          </p:nvPr>
        </p:nvSpPr>
        <p:spPr>
          <a:xfrm>
            <a:off x="421480" y="326826"/>
            <a:ext cx="5925312" cy="325755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3737610"/>
            <a:ext cx="8183880" cy="78867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397764"/>
            <a:ext cx="8183880" cy="3140964"/>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12/10/2024</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00054"/>
            <a:ext cx="1981200" cy="394334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400052"/>
            <a:ext cx="5943600" cy="394335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12/10/2024</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84466"/>
          </a:xfrm>
          <a:prstGeom prst="rect">
            <a:avLst/>
          </a:prstGeom>
        </p:spPr>
        <p:txBody>
          <a:bodyPr anchor="ctr"/>
          <a:lstStyle>
            <a:lvl1pPr algn="l">
              <a:defRPr>
                <a:solidFill>
                  <a:schemeClr val="tx1">
                    <a:lumMod val="75000"/>
                    <a:lumOff val="25000"/>
                  </a:schemeClr>
                </a:solidFill>
              </a:defRPr>
            </a:lvl1pPr>
          </a:lstStyle>
          <a:p>
            <a:r>
              <a:rPr lang="en-US" altLang="ko-KR" dirty="0" smtClean="0"/>
              <a:t> Click to edit title</a:t>
            </a:r>
            <a:endParaRPr lang="ko-KR" altLang="en-US" dirty="0"/>
          </a:p>
        </p:txBody>
      </p:sp>
      <p:sp>
        <p:nvSpPr>
          <p:cNvPr id="4" name="Content Placeholder 2"/>
          <p:cNvSpPr>
            <a:spLocks noGrp="1"/>
          </p:cNvSpPr>
          <p:nvPr>
            <p:ph idx="1"/>
          </p:nvPr>
        </p:nvSpPr>
        <p:spPr>
          <a:xfrm>
            <a:off x="395536" y="1131590"/>
            <a:ext cx="8496944"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smtClean="0"/>
              <a:t>Click to edit Master text styles</a:t>
            </a:r>
          </a:p>
        </p:txBody>
      </p:sp>
      <p:sp>
        <p:nvSpPr>
          <p:cNvPr id="5" name="Content Placeholder 2"/>
          <p:cNvSpPr>
            <a:spLocks noGrp="1"/>
          </p:cNvSpPr>
          <p:nvPr>
            <p:ph idx="10"/>
          </p:nvPr>
        </p:nvSpPr>
        <p:spPr>
          <a:xfrm>
            <a:off x="405880" y="1808261"/>
            <a:ext cx="8496944" cy="2995737"/>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val="1146943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884466"/>
          </a:xfrm>
          <a:prstGeom prst="rect">
            <a:avLst/>
          </a:prstGeom>
        </p:spPr>
        <p:txBody>
          <a:bodyPr anchor="ctr"/>
          <a:lstStyle>
            <a:lvl1pPr algn="l">
              <a:defRPr>
                <a:solidFill>
                  <a:schemeClr val="tx1">
                    <a:lumMod val="75000"/>
                    <a:lumOff val="25000"/>
                  </a:schemeClr>
                </a:solidFill>
              </a:defRPr>
            </a:lvl1pPr>
          </a:lstStyle>
          <a:p>
            <a:r>
              <a:rPr lang="en-US" altLang="ko-KR" dirty="0" smtClean="0"/>
              <a:t> Click to edit title</a:t>
            </a:r>
            <a:endParaRPr lang="ko-KR" altLang="en-US" dirty="0"/>
          </a:p>
        </p:txBody>
      </p:sp>
      <p:sp>
        <p:nvSpPr>
          <p:cNvPr id="4" name="Content Placeholder 2"/>
          <p:cNvSpPr>
            <a:spLocks noGrp="1"/>
          </p:cNvSpPr>
          <p:nvPr>
            <p:ph idx="1"/>
          </p:nvPr>
        </p:nvSpPr>
        <p:spPr>
          <a:xfrm>
            <a:off x="1979712" y="987574"/>
            <a:ext cx="6912768"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smtClean="0"/>
              <a:t>Click to edit Master text styles</a:t>
            </a:r>
          </a:p>
        </p:txBody>
      </p:sp>
      <p:sp>
        <p:nvSpPr>
          <p:cNvPr id="5" name="Content Placeholder 2"/>
          <p:cNvSpPr>
            <a:spLocks noGrp="1"/>
          </p:cNvSpPr>
          <p:nvPr>
            <p:ph idx="10"/>
          </p:nvPr>
        </p:nvSpPr>
        <p:spPr>
          <a:xfrm>
            <a:off x="1990056" y="1664245"/>
            <a:ext cx="6912768" cy="2995737"/>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val="922808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95959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815133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937D59-5EDB-4C39-B697-625748F703B6}"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60431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937D59-5EDB-4C39-B697-625748F703B6}"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05802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937D59-5EDB-4C39-B697-625748F703B6}" type="datetimeFigureOut">
              <a:rPr lang="en-US" smtClean="0"/>
              <a:t>12/10/2024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38794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937D59-5EDB-4C39-B697-625748F703B6}" type="datetimeFigureOut">
              <a:rPr lang="en-US" smtClean="0"/>
              <a:t>12/10/2024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1505109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2391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p:txStyles>
    <p:titleStyle>
      <a:lvl1pPr algn="ctr" defTabSz="914400" rtl="0" eaLnBrk="1" latinLnBrk="1"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3937D59-5EDB-4C39-B697-625748F703B6}" type="datetimeFigureOut">
              <a:rPr lang="en-US" smtClean="0"/>
              <a:t>12/10/2024</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F31DC1F-5561-484E-AB46-68C682854F61}" type="slidenum">
              <a:rPr lang="en-US" smtClean="0"/>
              <a:t>‹#›</a:t>
            </a:fld>
            <a:endParaRPr lang="en-US"/>
          </a:p>
        </p:txBody>
      </p:sp>
    </p:spTree>
    <p:extLst>
      <p:ext uri="{BB962C8B-B14F-4D97-AF65-F5344CB8AC3E}">
        <p14:creationId xmlns:p14="http://schemas.microsoft.com/office/powerpoint/2010/main" val="26212399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1" y="246889"/>
            <a:ext cx="8532055" cy="4647614"/>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7" y="325622"/>
            <a:ext cx="8306809" cy="41148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3739193"/>
            <a:ext cx="8183880" cy="78867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397764"/>
            <a:ext cx="8183880" cy="3140964"/>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4583907"/>
            <a:ext cx="2286000" cy="273844"/>
          </a:xfrm>
          <a:prstGeom prst="rect">
            <a:avLst/>
          </a:prstGeom>
        </p:spPr>
        <p:txBody>
          <a:bodyPr vert="horz" anchor="b"/>
          <a:lstStyle>
            <a:lvl1pPr algn="r" eaLnBrk="1" latinLnBrk="0" hangingPunct="1">
              <a:defRPr kumimoji="0" sz="1000">
                <a:solidFill>
                  <a:schemeClr val="bg2">
                    <a:shade val="50000"/>
                  </a:schemeClr>
                </a:solidFill>
              </a:defRPr>
            </a:lvl1pPr>
            <a:extLst/>
          </a:lstStyle>
          <a:p>
            <a:pPr eaLnBrk="1" latinLnBrk="0" hangingPunct="1"/>
            <a:fld id="{C699CB88-5E1A-4FAC-892A-60949ACB1F6F}" type="datetimeFigureOut">
              <a:rPr lang="en-US" smtClean="0"/>
              <a:pPr eaLnBrk="1" latinLnBrk="0" hangingPunct="1"/>
              <a:t>12/10/2024</a:t>
            </a:fld>
            <a:endParaRPr lang="en-US"/>
          </a:p>
        </p:txBody>
      </p:sp>
      <p:sp>
        <p:nvSpPr>
          <p:cNvPr id="18" name="Footer Placeholder 17"/>
          <p:cNvSpPr>
            <a:spLocks noGrp="1"/>
          </p:cNvSpPr>
          <p:nvPr>
            <p:ph type="ftr" sz="quarter" idx="3"/>
          </p:nvPr>
        </p:nvSpPr>
        <p:spPr>
          <a:xfrm>
            <a:off x="6062328" y="4583907"/>
            <a:ext cx="2286000" cy="273844"/>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kumimoji="0" lang="en-US"/>
          </a:p>
        </p:txBody>
      </p:sp>
      <p:sp>
        <p:nvSpPr>
          <p:cNvPr id="5" name="Slide Number Placeholder 4"/>
          <p:cNvSpPr>
            <a:spLocks noGrp="1"/>
          </p:cNvSpPr>
          <p:nvPr>
            <p:ph type="sldNum" sz="quarter" idx="4"/>
          </p:nvPr>
        </p:nvSpPr>
        <p:spPr>
          <a:xfrm>
            <a:off x="8348328" y="4583907"/>
            <a:ext cx="457200" cy="273844"/>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1974DF9-AD47-4691-BA21-BBFCE3637A9A}" type="slidenum">
              <a:rPr kumimoji="0" lang="en-US" smtClean="0"/>
              <a:pPr eaLnBrk="1" latinLnBrk="0" hangingPunct="1"/>
              <a:t>‹#›</a:t>
            </a:fld>
            <a:endParaRPr kumimoji="0"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926754" y="3170461"/>
            <a:ext cx="2376264" cy="769441"/>
          </a:xfrm>
          <a:prstGeom prst="rect">
            <a:avLst/>
          </a:prstGeom>
          <a:noFill/>
        </p:spPr>
        <p:txBody>
          <a:bodyPr wrap="square">
            <a:spAutoFit/>
          </a:bodyPr>
          <a:lstStyle/>
          <a:p>
            <a:pPr algn="ctr" fontAlgn="auto">
              <a:spcBef>
                <a:spcPts val="0"/>
              </a:spcBef>
              <a:spcAft>
                <a:spcPts val="0"/>
              </a:spcAft>
              <a:defRPr/>
            </a:pPr>
            <a:r>
              <a:rPr lang="id-ID" sz="2200" b="1" dirty="0" smtClean="0">
                <a:solidFill>
                  <a:schemeClr val="accent6">
                    <a:lumMod val="75000"/>
                  </a:schemeClr>
                </a:solidFill>
              </a:rPr>
              <a:t>Acquisition </a:t>
            </a:r>
            <a:r>
              <a:rPr lang="id-ID" sz="2200" b="1" dirty="0">
                <a:solidFill>
                  <a:schemeClr val="accent6">
                    <a:lumMod val="75000"/>
                  </a:schemeClr>
                </a:solidFill>
              </a:rPr>
              <a:t>and </a:t>
            </a:r>
            <a:r>
              <a:rPr lang="id-ID" sz="2200" b="1" dirty="0" smtClean="0">
                <a:solidFill>
                  <a:schemeClr val="accent6">
                    <a:lumMod val="75000"/>
                  </a:schemeClr>
                </a:solidFill>
              </a:rPr>
              <a:t>Depreciation</a:t>
            </a:r>
            <a:endParaRPr kumimoji="0" lang="en-US" altLang="ko-KR" sz="2200" b="1" dirty="0">
              <a:solidFill>
                <a:schemeClr val="accent6">
                  <a:lumMod val="75000"/>
                </a:schemeClr>
              </a:solidFill>
              <a:latin typeface="Arial" pitchFamily="34" charset="0"/>
              <a:cs typeface="Arial" pitchFamily="34" charset="0"/>
            </a:endParaRPr>
          </a:p>
        </p:txBody>
      </p:sp>
      <p:sp>
        <p:nvSpPr>
          <p:cNvPr id="9" name="TextBox 1"/>
          <p:cNvSpPr txBox="1">
            <a:spLocks noChangeArrowheads="1"/>
          </p:cNvSpPr>
          <p:nvPr/>
        </p:nvSpPr>
        <p:spPr bwMode="auto">
          <a:xfrm>
            <a:off x="1426508" y="2420011"/>
            <a:ext cx="3376756" cy="523220"/>
          </a:xfrm>
          <a:prstGeom prst="rect">
            <a:avLst/>
          </a:prstGeom>
          <a:noFill/>
          <a:ln w="9525">
            <a:noFill/>
            <a:miter lim="800000"/>
            <a:headEnd/>
            <a:tailEnd/>
          </a:ln>
        </p:spPr>
        <p:txBody>
          <a:bodyPr wrap="square">
            <a:spAutoFit/>
          </a:bodyPr>
          <a:lstStyle/>
          <a:p>
            <a:pPr algn="ctr"/>
            <a:r>
              <a:rPr lang="id-ID" altLang="ko-KR" sz="2800" b="1" dirty="0" smtClean="0">
                <a:solidFill>
                  <a:srgbClr val="780860"/>
                </a:solidFill>
                <a:latin typeface="Bernard MT Condensed" pitchFamily="18" charset="0"/>
                <a:ea typeface="맑은 고딕" pitchFamily="50" charset="-127"/>
                <a:cs typeface="Arial" pitchFamily="34" charset="0"/>
              </a:rPr>
              <a:t>Fixed Asset</a:t>
            </a:r>
            <a:endParaRPr lang="en-US" altLang="ko-KR" sz="2800" b="1" dirty="0" smtClean="0">
              <a:solidFill>
                <a:srgbClr val="780860"/>
              </a:solidFill>
              <a:latin typeface="Bernard MT Condensed" pitchFamily="18" charset="0"/>
              <a:ea typeface="맑은 고딕" pitchFamily="50" charset="-127"/>
              <a:cs typeface="Arial" pitchFamily="34" charset="0"/>
            </a:endParaRPr>
          </a:p>
        </p:txBody>
      </p:sp>
      <p:pic>
        <p:nvPicPr>
          <p:cNvPr id="10" name="Picture 9" descr="Pendaftaran Online - LPT Y.A.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673" y="843558"/>
            <a:ext cx="1514475" cy="986155"/>
          </a:xfrm>
          <a:prstGeom prst="rect">
            <a:avLst/>
          </a:prstGeom>
          <a:noFill/>
          <a:ln>
            <a:noFill/>
          </a:ln>
        </p:spPr>
      </p:pic>
      <p:sp>
        <p:nvSpPr>
          <p:cNvPr id="2" name="Rectangle 1"/>
          <p:cNvSpPr/>
          <p:nvPr/>
        </p:nvSpPr>
        <p:spPr>
          <a:xfrm>
            <a:off x="5940152" y="3939902"/>
            <a:ext cx="3096344" cy="93610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d-ID" b="1" dirty="0">
                <a:solidFill>
                  <a:srgbClr val="C00000"/>
                </a:solidFill>
                <a:latin typeface="Lucida Calligraphy" pitchFamily="66" charset="0"/>
              </a:rPr>
              <a:t>Maryati Rahayu , SE, </a:t>
            </a:r>
            <a:r>
              <a:rPr lang="id-ID" b="1" dirty="0" smtClean="0">
                <a:solidFill>
                  <a:srgbClr val="C00000"/>
                </a:solidFill>
                <a:latin typeface="Lucida Calligraphy" pitchFamily="66" charset="0"/>
              </a:rPr>
              <a:t>MM</a:t>
            </a:r>
            <a:endParaRPr lang="id-ID" dirty="0"/>
          </a:p>
        </p:txBody>
      </p:sp>
    </p:spTree>
    <p:extLst>
      <p:ext uri="{BB962C8B-B14F-4D97-AF65-F5344CB8AC3E}">
        <p14:creationId xmlns:p14="http://schemas.microsoft.com/office/powerpoint/2010/main" val="3034478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00B050"/>
              </a:gs>
              <a:gs pos="78000">
                <a:schemeClr val="accent1">
                  <a:tint val="44500"/>
                  <a:satMod val="160000"/>
                </a:schemeClr>
              </a:gs>
              <a:gs pos="100000">
                <a:srgbClr val="92D050"/>
              </a:gs>
            </a:gsLst>
            <a:lin ang="5400000" scaled="0"/>
          </a:gradFill>
        </p:spPr>
        <p:txBody>
          <a:bodyPr/>
          <a:lstStyle/>
          <a:p>
            <a:pPr algn="ctr"/>
            <a:r>
              <a:rPr lang="id-ID" sz="3000" dirty="0">
                <a:latin typeface="Cambria" pitchFamily="18" charset="0"/>
              </a:rPr>
              <a:t>Harga  Perolehan  Aktiva Tetap (Cost</a:t>
            </a:r>
            <a:r>
              <a:rPr lang="id-ID" sz="3000" dirty="0" smtClean="0">
                <a:latin typeface="Cambria" pitchFamily="18" charset="0"/>
              </a:rPr>
              <a:t>)</a:t>
            </a:r>
            <a:endParaRPr lang="id-ID" sz="3000" dirty="0">
              <a:latin typeface="Cambria" pitchFamily="18" charset="0"/>
            </a:endParaRPr>
          </a:p>
        </p:txBody>
      </p:sp>
      <p:sp>
        <p:nvSpPr>
          <p:cNvPr id="4" name="Content Placeholder 3"/>
          <p:cNvSpPr>
            <a:spLocks noGrp="1"/>
          </p:cNvSpPr>
          <p:nvPr>
            <p:ph idx="10"/>
          </p:nvPr>
        </p:nvSpPr>
        <p:spPr>
          <a:xfrm>
            <a:off x="1619672" y="2067694"/>
            <a:ext cx="6192688" cy="2304256"/>
          </a:xfrm>
        </p:spPr>
        <p:txBody>
          <a:bodyPr/>
          <a:lstStyle/>
          <a:p>
            <a:pPr marL="285750" lvl="0" indent="-285750">
              <a:buClr>
                <a:srgbClr val="FFC000"/>
              </a:buClr>
              <a:buFont typeface="Wingdings" pitchFamily="2" charset="2"/>
              <a:buChar char="§"/>
            </a:pPr>
            <a:r>
              <a:rPr lang="id-ID" dirty="0">
                <a:latin typeface="Cambria" pitchFamily="18" charset="0"/>
              </a:rPr>
              <a:t>Harga beli berdasarkan </a:t>
            </a:r>
            <a:r>
              <a:rPr lang="id-ID" b="1" i="1" dirty="0">
                <a:latin typeface="Cambria" pitchFamily="18" charset="0"/>
              </a:rPr>
              <a:t>harga tunai</a:t>
            </a:r>
            <a:r>
              <a:rPr lang="id-ID" dirty="0">
                <a:latin typeface="Cambria" pitchFamily="18" charset="0"/>
              </a:rPr>
              <a:t>. Apabila aktiva dibeli secara kredit, maka selisih antara harga tunai dengan harga jual yang dibayar dalam pembelian kredit merupakan </a:t>
            </a:r>
            <a:r>
              <a:rPr lang="id-ID" b="1" i="1" dirty="0">
                <a:latin typeface="Cambria" pitchFamily="18" charset="0"/>
              </a:rPr>
              <a:t>Biaya Bunga</a:t>
            </a:r>
            <a:r>
              <a:rPr lang="id-ID" dirty="0">
                <a:latin typeface="Cambria" pitchFamily="18" charset="0"/>
              </a:rPr>
              <a:t>.</a:t>
            </a:r>
          </a:p>
          <a:p>
            <a:pPr marL="285750" lvl="0" indent="-285750">
              <a:buClr>
                <a:srgbClr val="FFC000"/>
              </a:buClr>
              <a:buFont typeface="Wingdings" pitchFamily="2" charset="2"/>
              <a:buChar char="§"/>
            </a:pPr>
            <a:r>
              <a:rPr lang="id-ID" dirty="0">
                <a:latin typeface="Cambria" pitchFamily="18" charset="0"/>
              </a:rPr>
              <a:t>Biaya surat-surat kepemilikan mis, bea balik nama, surat akte.</a:t>
            </a:r>
          </a:p>
          <a:p>
            <a:pPr marL="285750" lvl="0" indent="-285750">
              <a:buClr>
                <a:srgbClr val="FFC000"/>
              </a:buClr>
              <a:buFont typeface="Wingdings" pitchFamily="2" charset="2"/>
              <a:buChar char="§"/>
            </a:pPr>
            <a:r>
              <a:rPr lang="id-ID" dirty="0">
                <a:latin typeface="Cambria" pitchFamily="18" charset="0"/>
              </a:rPr>
              <a:t>Ongkos angkut</a:t>
            </a:r>
          </a:p>
          <a:p>
            <a:pPr marL="285750" lvl="0" indent="-285750">
              <a:buClr>
                <a:srgbClr val="FFC000"/>
              </a:buClr>
              <a:buFont typeface="Wingdings" pitchFamily="2" charset="2"/>
              <a:buChar char="§"/>
            </a:pPr>
            <a:r>
              <a:rPr lang="id-ID" dirty="0">
                <a:latin typeface="Cambria" pitchFamily="18" charset="0"/>
              </a:rPr>
              <a:t>Biaya  Pemasangan</a:t>
            </a:r>
          </a:p>
          <a:p>
            <a:pPr marL="285750" lvl="0" indent="-285750">
              <a:buClr>
                <a:srgbClr val="FFC000"/>
              </a:buClr>
              <a:buFont typeface="Wingdings" pitchFamily="2" charset="2"/>
              <a:buChar char="§"/>
            </a:pPr>
            <a:r>
              <a:rPr lang="id-ID" dirty="0">
                <a:latin typeface="Cambria" pitchFamily="18" charset="0"/>
              </a:rPr>
              <a:t>Biaya  </a:t>
            </a:r>
            <a:r>
              <a:rPr lang="id-ID" dirty="0" smtClean="0">
                <a:latin typeface="Cambria" pitchFamily="18" charset="0"/>
              </a:rPr>
              <a:t>Komisi</a:t>
            </a:r>
          </a:p>
          <a:p>
            <a:pPr marL="285750" lvl="0" indent="-285750">
              <a:buClr>
                <a:srgbClr val="FFC000"/>
              </a:buClr>
              <a:buFont typeface="Wingdings" pitchFamily="2" charset="2"/>
              <a:buChar char="§"/>
            </a:pPr>
            <a:r>
              <a:rPr lang="id-ID" dirty="0" smtClean="0">
                <a:latin typeface="Cambria" pitchFamily="18" charset="0"/>
              </a:rPr>
              <a:t>PPN Masukan</a:t>
            </a:r>
            <a:endParaRPr lang="id-ID" dirty="0">
              <a:latin typeface="Cambria" pitchFamily="18" charset="0"/>
            </a:endParaRPr>
          </a:p>
          <a:p>
            <a:pPr marL="285750" indent="-285750">
              <a:buClr>
                <a:srgbClr val="FFC000"/>
              </a:buClr>
              <a:buFont typeface="Wingdings" pitchFamily="2" charset="2"/>
              <a:buChar char="§"/>
            </a:pPr>
            <a:r>
              <a:rPr lang="id-ID" dirty="0">
                <a:latin typeface="Cambria" pitchFamily="18" charset="0"/>
              </a:rPr>
              <a:t> </a:t>
            </a:r>
            <a:r>
              <a:rPr lang="id-ID" dirty="0" smtClean="0">
                <a:latin typeface="Cambria" pitchFamily="18" charset="0"/>
              </a:rPr>
              <a:t>dll</a:t>
            </a:r>
            <a:endParaRPr lang="id-ID" dirty="0">
              <a:latin typeface="Cambria" pitchFamily="18" charset="0"/>
            </a:endParaRPr>
          </a:p>
          <a:p>
            <a:endParaRPr lang="id-ID" dirty="0">
              <a:latin typeface="Cambria" pitchFamily="18" charset="0"/>
            </a:endParaRPr>
          </a:p>
        </p:txBody>
      </p:sp>
      <p:sp>
        <p:nvSpPr>
          <p:cNvPr id="3" name="Rectangle 2"/>
          <p:cNvSpPr/>
          <p:nvPr/>
        </p:nvSpPr>
        <p:spPr>
          <a:xfrm>
            <a:off x="611560" y="987574"/>
            <a:ext cx="6336704" cy="830997"/>
          </a:xfrm>
          <a:prstGeom prst="rect">
            <a:avLst/>
          </a:prstGeom>
        </p:spPr>
        <p:txBody>
          <a:bodyPr wrap="square">
            <a:spAutoFit/>
          </a:bodyPr>
          <a:lstStyle/>
          <a:p>
            <a:pPr algn="just"/>
            <a:r>
              <a:rPr lang="id-ID" sz="1600" dirty="0" smtClean="0">
                <a:latin typeface="Cambria" pitchFamily="18" charset="0"/>
              </a:rPr>
              <a:t>Pengertian</a:t>
            </a:r>
            <a:r>
              <a:rPr lang="id-ID" sz="1600" dirty="0">
                <a:latin typeface="Cambria" pitchFamily="18" charset="0"/>
              </a:rPr>
              <a:t> </a:t>
            </a:r>
            <a:r>
              <a:rPr lang="id-ID" sz="1600" i="1" dirty="0">
                <a:latin typeface="Cambria" pitchFamily="18" charset="0"/>
              </a:rPr>
              <a:t>acquisition cost </a:t>
            </a:r>
            <a:r>
              <a:rPr lang="id-ID" sz="1600" dirty="0" smtClean="0">
                <a:latin typeface="Cambria" pitchFamily="18" charset="0"/>
              </a:rPr>
              <a:t>merupakan </a:t>
            </a:r>
            <a:r>
              <a:rPr lang="id-ID" sz="1600" dirty="0">
                <a:latin typeface="Cambria" pitchFamily="18" charset="0"/>
              </a:rPr>
              <a:t>pengeluaran keseluruhan  yang </a:t>
            </a:r>
            <a:r>
              <a:rPr lang="id-ID" sz="1600" dirty="0" smtClean="0">
                <a:latin typeface="Cambria" pitchFamily="18" charset="0"/>
              </a:rPr>
              <a:t>dikeluarkan oleh seseorang/perusahaan , untuk memperoleh aktiva      tetap yang </a:t>
            </a:r>
            <a:r>
              <a:rPr lang="id-ID" sz="1600" dirty="0">
                <a:latin typeface="Cambria" pitchFamily="18" charset="0"/>
              </a:rPr>
              <a:t>siap </a:t>
            </a:r>
            <a:r>
              <a:rPr lang="id-ID" sz="1600" dirty="0" smtClean="0">
                <a:latin typeface="Cambria" pitchFamily="18" charset="0"/>
              </a:rPr>
              <a:t>di  gunakan</a:t>
            </a:r>
            <a:r>
              <a:rPr lang="id-ID" sz="1600" dirty="0">
                <a:latin typeface="Cambria" pitchFamily="18" charset="0"/>
              </a:rPr>
              <a:t>. </a:t>
            </a:r>
          </a:p>
        </p:txBody>
      </p:sp>
    </p:spTree>
    <p:extLst>
      <p:ext uri="{BB962C8B-B14F-4D97-AF65-F5344CB8AC3E}">
        <p14:creationId xmlns:p14="http://schemas.microsoft.com/office/powerpoint/2010/main" val="36050697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123478"/>
            <a:ext cx="7812360" cy="884466"/>
          </a:xfrm>
          <a:gradFill>
            <a:gsLst>
              <a:gs pos="0">
                <a:srgbClr val="FFC000"/>
              </a:gs>
              <a:gs pos="53000">
                <a:schemeClr val="accent1">
                  <a:tint val="44500"/>
                  <a:satMod val="160000"/>
                </a:schemeClr>
              </a:gs>
              <a:gs pos="100000">
                <a:schemeClr val="accent4">
                  <a:lumMod val="40000"/>
                  <a:lumOff val="60000"/>
                </a:schemeClr>
              </a:gs>
            </a:gsLst>
            <a:lin ang="5400000" scaled="0"/>
          </a:gradFill>
        </p:spPr>
        <p:txBody>
          <a:bodyPr/>
          <a:lstStyle/>
          <a:p>
            <a:pPr algn="ctr"/>
            <a:r>
              <a:rPr lang="id-ID" dirty="0" smtClean="0"/>
              <a:t>Penyusutan</a:t>
            </a:r>
            <a:endParaRPr lang="id-ID" dirty="0"/>
          </a:p>
        </p:txBody>
      </p:sp>
      <p:pic>
        <p:nvPicPr>
          <p:cNvPr id="5122" name="Picture 2"/>
          <p:cNvPicPr>
            <a:picLocks noGrp="1" noChangeAspect="1" noChangeArrowheads="1"/>
          </p:cNvPicPr>
          <p:nvPr>
            <p:ph idx="10"/>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059582"/>
            <a:ext cx="7073854"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47858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267494"/>
            <a:ext cx="6192688" cy="460648"/>
          </a:xfrm>
        </p:spPr>
        <p:style>
          <a:lnRef idx="1">
            <a:schemeClr val="accent1"/>
          </a:lnRef>
          <a:fillRef idx="2">
            <a:schemeClr val="accent1"/>
          </a:fillRef>
          <a:effectRef idx="1">
            <a:schemeClr val="accent1"/>
          </a:effectRef>
          <a:fontRef idx="minor">
            <a:schemeClr val="dk1"/>
          </a:fontRef>
        </p:style>
        <p:txBody>
          <a:bodyPr/>
          <a:lstStyle/>
          <a:p>
            <a:pPr algn="ctr"/>
            <a:r>
              <a:rPr lang="id-ID" b="1" dirty="0" smtClean="0">
                <a:solidFill>
                  <a:srgbClr val="FF0000"/>
                </a:solidFill>
                <a:latin typeface="Batang" pitchFamily="18" charset="-127"/>
                <a:ea typeface="Batang" pitchFamily="18" charset="-127"/>
              </a:rPr>
              <a:t>Penyusutan (samb)</a:t>
            </a:r>
            <a:endParaRPr lang="id-ID" b="1" dirty="0">
              <a:solidFill>
                <a:srgbClr val="FF0000"/>
              </a:solidFill>
              <a:latin typeface="Batang" pitchFamily="18" charset="-127"/>
              <a:ea typeface="Batang" pitchFamily="18" charset="-127"/>
            </a:endParaRPr>
          </a:p>
        </p:txBody>
      </p:sp>
      <p:pic>
        <p:nvPicPr>
          <p:cNvPr id="6148" name="Picture 4"/>
          <p:cNvPicPr>
            <a:picLocks noGrp="1" noChangeAspect="1" noChangeArrowheads="1"/>
          </p:cNvPicPr>
          <p:nvPr>
            <p:ph idx="10"/>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987574"/>
            <a:ext cx="7416824"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39681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1640" y="339502"/>
            <a:ext cx="6912768" cy="460648"/>
          </a:xfrm>
        </p:spPr>
        <p:style>
          <a:lnRef idx="1">
            <a:schemeClr val="dk1"/>
          </a:lnRef>
          <a:fillRef idx="2">
            <a:schemeClr val="dk1"/>
          </a:fillRef>
          <a:effectRef idx="1">
            <a:schemeClr val="dk1"/>
          </a:effectRef>
          <a:fontRef idx="minor">
            <a:schemeClr val="dk1"/>
          </a:fontRef>
        </p:style>
        <p:txBody>
          <a:bodyPr/>
          <a:lstStyle/>
          <a:p>
            <a:r>
              <a:rPr lang="id-ID" b="1" dirty="0">
                <a:latin typeface="Batang" pitchFamily="18" charset="-127"/>
                <a:ea typeface="Batang" pitchFamily="18" charset="-127"/>
              </a:rPr>
              <a:t>Penyusutan (samb</a:t>
            </a:r>
            <a:r>
              <a:rPr lang="id-ID" b="1" dirty="0" smtClean="0">
                <a:latin typeface="Batang" pitchFamily="18" charset="-127"/>
                <a:ea typeface="Batang" pitchFamily="18" charset="-127"/>
              </a:rPr>
              <a:t>)</a:t>
            </a:r>
            <a:endParaRPr lang="id-ID" b="1" dirty="0">
              <a:latin typeface="Batang" pitchFamily="18" charset="-127"/>
              <a:ea typeface="Batang" pitchFamily="18" charset="-127"/>
            </a:endParaRPr>
          </a:p>
        </p:txBody>
      </p:sp>
      <p:pic>
        <p:nvPicPr>
          <p:cNvPr id="7172" name="Picture 4"/>
          <p:cNvPicPr>
            <a:picLocks noGrp="1" noChangeAspect="1" noChangeArrowheads="1"/>
          </p:cNvPicPr>
          <p:nvPr>
            <p:ph idx="10"/>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915566"/>
            <a:ext cx="6480720"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1141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27534"/>
          </a:xfrm>
        </p:spPr>
        <p:style>
          <a:lnRef idx="1">
            <a:schemeClr val="accent2"/>
          </a:lnRef>
          <a:fillRef idx="2">
            <a:schemeClr val="accent2"/>
          </a:fillRef>
          <a:effectRef idx="1">
            <a:schemeClr val="accent2"/>
          </a:effectRef>
          <a:fontRef idx="minor">
            <a:schemeClr val="dk1"/>
          </a:fontRef>
        </p:style>
        <p:txBody>
          <a:bodyPr/>
          <a:lstStyle/>
          <a:p>
            <a:pPr algn="ctr"/>
            <a:r>
              <a:rPr lang="id-ID" dirty="0" smtClean="0">
                <a:latin typeface="Georgia" pitchFamily="18" charset="0"/>
              </a:rPr>
              <a:t>Contoh Soal :</a:t>
            </a:r>
            <a:endParaRPr lang="id-ID" dirty="0">
              <a:latin typeface="Georgia" pitchFamily="18"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8738" y="627534"/>
            <a:ext cx="6851189" cy="4265494"/>
          </a:xfrm>
          <a:prstGeom prst="rect">
            <a:avLst/>
          </a:prstGeom>
          <a:ln/>
        </p:spPr>
        <p:style>
          <a:lnRef idx="1">
            <a:schemeClr val="dk1"/>
          </a:lnRef>
          <a:fillRef idx="2">
            <a:schemeClr val="dk1"/>
          </a:fillRef>
          <a:effectRef idx="1">
            <a:schemeClr val="dk1"/>
          </a:effectRef>
          <a:fontRef idx="minor">
            <a:schemeClr val="dk1"/>
          </a:fontRef>
        </p:style>
      </p:pic>
    </p:spTree>
    <p:extLst>
      <p:ext uri="{BB962C8B-B14F-4D97-AF65-F5344CB8AC3E}">
        <p14:creationId xmlns:p14="http://schemas.microsoft.com/office/powerpoint/2010/main" val="11755280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555526"/>
            <a:ext cx="7272808"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15591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a:xfrm>
            <a:off x="575556" y="1059582"/>
            <a:ext cx="6552728" cy="2088232"/>
          </a:xfrm>
        </p:spPr>
        <p:txBody>
          <a:bodyPr/>
          <a:lstStyle/>
          <a:p>
            <a:pPr marL="285750" indent="-285750">
              <a:buClr>
                <a:srgbClr val="7030A0"/>
              </a:buClr>
              <a:buFont typeface="Wingdings" pitchFamily="2" charset="2"/>
              <a:buChar char="q"/>
            </a:pPr>
            <a:r>
              <a:rPr lang="id-ID" sz="1600" dirty="0">
                <a:latin typeface="Cambria" pitchFamily="18" charset="0"/>
              </a:rPr>
              <a:t>Aset tetap seringkali merupakan komponen yang signifikan dalam </a:t>
            </a:r>
            <a:r>
              <a:rPr lang="id-ID" sz="1600" dirty="0" smtClean="0">
                <a:latin typeface="Cambria" pitchFamily="18" charset="0"/>
              </a:rPr>
              <a:t>Laporan Posisi Keuangan.</a:t>
            </a:r>
          </a:p>
          <a:p>
            <a:pPr marL="285750" indent="-285750">
              <a:buClr>
                <a:srgbClr val="7030A0"/>
              </a:buClr>
              <a:buFont typeface="Wingdings" pitchFamily="2" charset="2"/>
              <a:buChar char="q"/>
            </a:pPr>
            <a:r>
              <a:rPr lang="id-ID" sz="1600" dirty="0" smtClean="0">
                <a:latin typeface="Cambria" pitchFamily="18" charset="0"/>
              </a:rPr>
              <a:t>Aset </a:t>
            </a:r>
            <a:r>
              <a:rPr lang="id-ID" sz="1600" dirty="0">
                <a:latin typeface="Cambria" pitchFamily="18" charset="0"/>
              </a:rPr>
              <a:t>Tetap bersifat tangible dan digunakan dalam jangka panjang</a:t>
            </a:r>
            <a:r>
              <a:rPr lang="id-ID" sz="1600" dirty="0" smtClean="0">
                <a:latin typeface="Cambria" pitchFamily="18" charset="0"/>
              </a:rPr>
              <a:t>.</a:t>
            </a:r>
          </a:p>
          <a:p>
            <a:pPr marL="285750" indent="-285750" algn="just">
              <a:buClr>
                <a:srgbClr val="7030A0"/>
              </a:buClr>
              <a:buFont typeface="Wingdings" pitchFamily="2" charset="2"/>
              <a:buChar char="q"/>
            </a:pPr>
            <a:r>
              <a:rPr lang="id-ID" sz="1600" dirty="0" smtClean="0">
                <a:latin typeface="Cambria" pitchFamily="18" charset="0"/>
              </a:rPr>
              <a:t>Menurut </a:t>
            </a:r>
            <a:r>
              <a:rPr lang="id-ID" sz="1600" dirty="0">
                <a:latin typeface="Cambria" pitchFamily="18" charset="0"/>
              </a:rPr>
              <a:t>PSAK 16, aset tetap adalah aset berwujud yang dimiliki </a:t>
            </a:r>
            <a:r>
              <a:rPr lang="id-ID" sz="1600" dirty="0" smtClean="0">
                <a:latin typeface="Cambria" pitchFamily="18" charset="0"/>
              </a:rPr>
              <a:t>  dan </a:t>
            </a:r>
            <a:r>
              <a:rPr lang="id-ID" sz="1600" dirty="0">
                <a:latin typeface="Cambria" pitchFamily="18" charset="0"/>
              </a:rPr>
              <a:t>digunakan dalam produksi atau penyediaan barang dan jasa, </a:t>
            </a:r>
            <a:r>
              <a:rPr lang="id-ID" sz="1600" dirty="0" smtClean="0">
                <a:latin typeface="Cambria" pitchFamily="18" charset="0"/>
              </a:rPr>
              <a:t> untuk </a:t>
            </a:r>
            <a:r>
              <a:rPr lang="id-ID" sz="1600" dirty="0">
                <a:latin typeface="Cambria" pitchFamily="18" charset="0"/>
              </a:rPr>
              <a:t>direntalkan kepada pihak lain atau untuk tujuan </a:t>
            </a:r>
            <a:r>
              <a:rPr lang="id-ID" sz="1600" dirty="0" smtClean="0">
                <a:latin typeface="Cambria" pitchFamily="18" charset="0"/>
              </a:rPr>
              <a:t>                        administratif</a:t>
            </a:r>
            <a:r>
              <a:rPr lang="id-ID" sz="1600" dirty="0">
                <a:latin typeface="Cambria" pitchFamily="18" charset="0"/>
              </a:rPr>
              <a:t> </a:t>
            </a:r>
            <a:r>
              <a:rPr lang="id-ID" sz="1600" b="1" dirty="0">
                <a:latin typeface="Cambria" pitchFamily="18" charset="0"/>
              </a:rPr>
              <a:t>dan </a:t>
            </a:r>
            <a:r>
              <a:rPr lang="id-ID" sz="1600" dirty="0">
                <a:latin typeface="Cambria" pitchFamily="18" charset="0"/>
              </a:rPr>
              <a:t>diharapkan untuk digunakan selama lebih dari </a:t>
            </a:r>
            <a:r>
              <a:rPr lang="id-ID" sz="1600" dirty="0" smtClean="0">
                <a:latin typeface="Cambria" pitchFamily="18" charset="0"/>
              </a:rPr>
              <a:t> satu  periode</a:t>
            </a:r>
            <a:r>
              <a:rPr lang="id-ID" sz="1600" dirty="0">
                <a:latin typeface="Cambria" pitchFamily="18" charset="0"/>
              </a:rPr>
              <a:t>.</a:t>
            </a:r>
          </a:p>
        </p:txBody>
      </p:sp>
      <p:sp>
        <p:nvSpPr>
          <p:cNvPr id="4" name="Title 3"/>
          <p:cNvSpPr>
            <a:spLocks noGrp="1"/>
          </p:cNvSpPr>
          <p:nvPr>
            <p:ph type="title"/>
          </p:nvPr>
        </p:nvSpPr>
        <p:spPr>
          <a:xfrm>
            <a:off x="-1" y="0"/>
            <a:ext cx="4716017" cy="884466"/>
          </a:xfrm>
        </p:spPr>
        <p:style>
          <a:lnRef idx="1">
            <a:schemeClr val="accent2"/>
          </a:lnRef>
          <a:fillRef idx="2">
            <a:schemeClr val="accent2"/>
          </a:fillRef>
          <a:effectRef idx="1">
            <a:schemeClr val="accent2"/>
          </a:effectRef>
          <a:fontRef idx="minor">
            <a:schemeClr val="dk1"/>
          </a:fontRef>
        </p:style>
        <p:txBody>
          <a:bodyPr/>
          <a:lstStyle/>
          <a:p>
            <a:pPr lvl="0" algn="ctr"/>
            <a:r>
              <a:rPr lang="id-ID" sz="3000" dirty="0">
                <a:solidFill>
                  <a:srgbClr val="FF0000"/>
                </a:solidFill>
                <a:latin typeface="+mj-lt"/>
              </a:rPr>
              <a:t>Pengertian Aktiva </a:t>
            </a:r>
            <a:r>
              <a:rPr lang="id-ID" sz="3000" dirty="0" smtClean="0">
                <a:solidFill>
                  <a:srgbClr val="FF0000"/>
                </a:solidFill>
                <a:latin typeface="+mj-lt"/>
              </a:rPr>
              <a:t>Tetap</a:t>
            </a:r>
            <a:endParaRPr lang="id-ID" sz="3000" dirty="0">
              <a:solidFill>
                <a:srgbClr val="FF0000"/>
              </a:solidFill>
              <a:latin typeface="+mj-lt"/>
            </a:endParaRPr>
          </a:p>
        </p:txBody>
      </p:sp>
      <p:sp>
        <p:nvSpPr>
          <p:cNvPr id="7" name="Rectangle 6"/>
          <p:cNvSpPr/>
          <p:nvPr/>
        </p:nvSpPr>
        <p:spPr>
          <a:xfrm>
            <a:off x="3851920" y="3291830"/>
            <a:ext cx="4752528" cy="156966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id-ID" sz="1600" dirty="0"/>
              <a:t>Menurut Jerry J. Weygandt (2007), karakteristik </a:t>
            </a:r>
            <a:r>
              <a:rPr lang="id-ID" sz="1600" dirty="0" smtClean="0"/>
              <a:t> aktiva </a:t>
            </a:r>
            <a:r>
              <a:rPr lang="id-ID" sz="1600" dirty="0"/>
              <a:t>tetap yaitu:</a:t>
            </a:r>
          </a:p>
          <a:p>
            <a:pPr marL="285750" lvl="0" indent="-285750">
              <a:buClr>
                <a:srgbClr val="0070C0"/>
              </a:buClr>
              <a:buFont typeface="Wingdings" pitchFamily="2" charset="2"/>
              <a:buChar char="v"/>
            </a:pPr>
            <a:r>
              <a:rPr lang="id-ID" sz="1600" dirty="0"/>
              <a:t>Memiliki bentuk fisik (bentuk dan ukuran </a:t>
            </a:r>
            <a:r>
              <a:rPr lang="id-ID" sz="1600" dirty="0" smtClean="0"/>
              <a:t>     yang </a:t>
            </a:r>
            <a:r>
              <a:rPr lang="id-ID" sz="1600" dirty="0"/>
              <a:t>jelas)</a:t>
            </a:r>
          </a:p>
          <a:p>
            <a:pPr marL="285750" lvl="0" indent="-285750">
              <a:buClr>
                <a:srgbClr val="0070C0"/>
              </a:buClr>
              <a:buFont typeface="Wingdings" pitchFamily="2" charset="2"/>
              <a:buChar char="v"/>
            </a:pPr>
            <a:r>
              <a:rPr lang="id-ID" sz="1600" dirty="0"/>
              <a:t>Digunakan dalam kegiatan operasional</a:t>
            </a:r>
          </a:p>
          <a:p>
            <a:pPr marL="285750" lvl="0" indent="-285750">
              <a:buClr>
                <a:srgbClr val="0070C0"/>
              </a:buClr>
              <a:buFont typeface="Wingdings" pitchFamily="2" charset="2"/>
              <a:buChar char="v"/>
            </a:pPr>
            <a:r>
              <a:rPr lang="id-ID" sz="1600" dirty="0"/>
              <a:t>Tidak untuk dijual ke konsumen</a:t>
            </a:r>
          </a:p>
        </p:txBody>
      </p:sp>
    </p:spTree>
    <p:extLst>
      <p:ext uri="{BB962C8B-B14F-4D97-AF65-F5344CB8AC3E}">
        <p14:creationId xmlns:p14="http://schemas.microsoft.com/office/powerpoint/2010/main" val="20905944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0"/>
            <a:ext cx="6912768" cy="884466"/>
          </a:xfrm>
        </p:spPr>
        <p:style>
          <a:lnRef idx="3">
            <a:schemeClr val="lt1"/>
          </a:lnRef>
          <a:fillRef idx="1">
            <a:schemeClr val="accent6"/>
          </a:fillRef>
          <a:effectRef idx="1">
            <a:schemeClr val="accent6"/>
          </a:effectRef>
          <a:fontRef idx="minor">
            <a:schemeClr val="lt1"/>
          </a:fontRef>
        </p:style>
        <p:txBody>
          <a:bodyPr/>
          <a:lstStyle/>
          <a:p>
            <a:pPr algn="ctr"/>
            <a:r>
              <a:rPr lang="id-ID" dirty="0">
                <a:solidFill>
                  <a:schemeClr val="bg1"/>
                </a:solidFill>
              </a:rPr>
              <a:t>Jenis-jenis Aktiva Tetap</a:t>
            </a:r>
          </a:p>
        </p:txBody>
      </p:sp>
      <p:sp>
        <p:nvSpPr>
          <p:cNvPr id="4" name="Content Placeholder 3"/>
          <p:cNvSpPr>
            <a:spLocks noGrp="1"/>
          </p:cNvSpPr>
          <p:nvPr>
            <p:ph idx="10"/>
          </p:nvPr>
        </p:nvSpPr>
        <p:spPr>
          <a:xfrm>
            <a:off x="1403648" y="915566"/>
            <a:ext cx="6768752" cy="3816423"/>
          </a:xfrm>
        </p:spPr>
        <p:txBody>
          <a:bodyPr/>
          <a:lstStyle/>
          <a:p>
            <a:pPr algn="just"/>
            <a:r>
              <a:rPr lang="id-ID" sz="1500" dirty="0"/>
              <a:t>Menurut S. Munawir (2007) jenis-jenis aktiva tetap adalah sebagai </a:t>
            </a:r>
            <a:r>
              <a:rPr lang="id-ID" sz="1500" dirty="0" smtClean="0"/>
              <a:t>       berikut</a:t>
            </a:r>
            <a:r>
              <a:rPr lang="id-ID" sz="1500" dirty="0"/>
              <a:t>:</a:t>
            </a:r>
          </a:p>
          <a:p>
            <a:pPr marL="285750" lvl="0" indent="-285750" algn="just">
              <a:buClr>
                <a:schemeClr val="accent6">
                  <a:lumMod val="75000"/>
                </a:schemeClr>
              </a:buClr>
              <a:buFont typeface="Wingdings" pitchFamily="2" charset="2"/>
              <a:buChar char="q"/>
            </a:pPr>
            <a:r>
              <a:rPr lang="id-ID" sz="1500" dirty="0"/>
              <a:t>Tanah yang diatasnya didirikan bangunan atau digunakan operasi, </a:t>
            </a:r>
            <a:r>
              <a:rPr lang="id-ID" sz="1500" dirty="0" smtClean="0"/>
              <a:t> misalnya </a:t>
            </a:r>
            <a:r>
              <a:rPr lang="id-ID" sz="1500" dirty="0"/>
              <a:t>sebagai lapangan, halaman, tempat </a:t>
            </a:r>
            <a:r>
              <a:rPr lang="id-ID" sz="1500" dirty="0" smtClean="0"/>
              <a:t>parkir </a:t>
            </a:r>
            <a:r>
              <a:rPr lang="id-ID" sz="1500" dirty="0"/>
              <a:t>dan lain sebagainya.</a:t>
            </a:r>
          </a:p>
          <a:p>
            <a:pPr marL="285750" lvl="0" indent="-285750" algn="just">
              <a:buClr>
                <a:schemeClr val="accent6">
                  <a:lumMod val="75000"/>
                </a:schemeClr>
              </a:buClr>
              <a:buFont typeface="Wingdings" pitchFamily="2" charset="2"/>
              <a:buChar char="q"/>
            </a:pPr>
            <a:r>
              <a:rPr lang="id-ID" sz="1500" dirty="0"/>
              <a:t>Bangunan, merupakan fasilitas yang digunakan untuk kegiatan </a:t>
            </a:r>
            <a:r>
              <a:rPr lang="id-ID" sz="1500" dirty="0" smtClean="0"/>
              <a:t>         operasional </a:t>
            </a:r>
            <a:r>
              <a:rPr lang="id-ID" sz="1500" dirty="0"/>
              <a:t>perusahaan, baik bangunan kantor, toko maupun </a:t>
            </a:r>
            <a:r>
              <a:rPr lang="id-ID" sz="1500" dirty="0" smtClean="0"/>
              <a:t>           bangunan </a:t>
            </a:r>
            <a:r>
              <a:rPr lang="id-ID" sz="1500" dirty="0"/>
              <a:t>untuk pabrik.</a:t>
            </a:r>
          </a:p>
          <a:p>
            <a:pPr marL="285750" lvl="0" indent="-285750" algn="just">
              <a:buClr>
                <a:schemeClr val="accent6">
                  <a:lumMod val="75000"/>
                </a:schemeClr>
              </a:buClr>
              <a:buFont typeface="Wingdings" pitchFamily="2" charset="2"/>
              <a:buChar char="q"/>
            </a:pPr>
            <a:r>
              <a:rPr lang="id-ID" sz="1500" dirty="0"/>
              <a:t>Mesin.</a:t>
            </a:r>
          </a:p>
          <a:p>
            <a:pPr marL="285750" lvl="0" indent="-285750" algn="just">
              <a:buClr>
                <a:schemeClr val="accent6">
                  <a:lumMod val="75000"/>
                </a:schemeClr>
              </a:buClr>
              <a:buFont typeface="Wingdings" pitchFamily="2" charset="2"/>
              <a:buChar char="q"/>
            </a:pPr>
            <a:r>
              <a:rPr lang="id-ID" sz="1500" dirty="0"/>
              <a:t>Inventaris.</a:t>
            </a:r>
          </a:p>
          <a:p>
            <a:pPr marL="285750" lvl="0" indent="-285750" algn="just">
              <a:buClr>
                <a:schemeClr val="accent6">
                  <a:lumMod val="75000"/>
                </a:schemeClr>
              </a:buClr>
              <a:buFont typeface="Wingdings" pitchFamily="2" charset="2"/>
              <a:buChar char="q"/>
            </a:pPr>
            <a:r>
              <a:rPr lang="id-ID" sz="1500" dirty="0"/>
              <a:t>Kendaran merupakan fasilitas yang digunakan untuk transportasi </a:t>
            </a:r>
            <a:r>
              <a:rPr lang="id-ID" sz="1500" dirty="0" smtClean="0"/>
              <a:t>    perusahaan</a:t>
            </a:r>
            <a:r>
              <a:rPr lang="id-ID" sz="1500" dirty="0"/>
              <a:t>.</a:t>
            </a:r>
          </a:p>
          <a:p>
            <a:pPr marL="285750" lvl="0" indent="-285750" algn="just">
              <a:buClr>
                <a:schemeClr val="accent6">
                  <a:lumMod val="75000"/>
                </a:schemeClr>
              </a:buClr>
              <a:buFont typeface="Wingdings" pitchFamily="2" charset="2"/>
              <a:buChar char="q"/>
            </a:pPr>
            <a:r>
              <a:rPr lang="id-ID" sz="1500" dirty="0"/>
              <a:t>Perlengkapan atau alat-alat lainnya, mencakup aset yang digunakan dalam kegiatan operasional seperti </a:t>
            </a:r>
            <a:r>
              <a:rPr lang="id-ID" sz="1500" i="1" dirty="0"/>
              <a:t>furniture </a:t>
            </a:r>
            <a:r>
              <a:rPr lang="id-ID" sz="1500" dirty="0"/>
              <a:t>kantor, mesin pabrik, </a:t>
            </a:r>
            <a:r>
              <a:rPr lang="id-ID" sz="1500" dirty="0" smtClean="0"/>
              <a:t>  dan </a:t>
            </a:r>
            <a:r>
              <a:rPr lang="id-ID" sz="1500" dirty="0"/>
              <a:t>lain sebagainya.</a:t>
            </a:r>
          </a:p>
          <a:p>
            <a:endParaRPr lang="id-ID" sz="1500" dirty="0"/>
          </a:p>
        </p:txBody>
      </p:sp>
    </p:spTree>
    <p:extLst>
      <p:ext uri="{BB962C8B-B14F-4D97-AF65-F5344CB8AC3E}">
        <p14:creationId xmlns:p14="http://schemas.microsoft.com/office/powerpoint/2010/main" val="9244145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5486"/>
            <a:ext cx="9144000" cy="688980"/>
          </a:xfrm>
        </p:spPr>
        <p:style>
          <a:lnRef idx="1">
            <a:schemeClr val="accent3"/>
          </a:lnRef>
          <a:fillRef idx="2">
            <a:schemeClr val="accent3"/>
          </a:fillRef>
          <a:effectRef idx="1">
            <a:schemeClr val="accent3"/>
          </a:effectRef>
          <a:fontRef idx="minor">
            <a:schemeClr val="dk1"/>
          </a:fontRef>
        </p:style>
        <p:txBody>
          <a:bodyPr/>
          <a:lstStyle/>
          <a:p>
            <a:pPr lvl="0"/>
            <a:r>
              <a:rPr lang="id-ID" sz="3000" dirty="0">
                <a:latin typeface="+mj-lt"/>
              </a:rPr>
              <a:t>Perolehan Aktiva Tetap dan Cara Pencatatannya</a:t>
            </a:r>
          </a:p>
        </p:txBody>
      </p:sp>
      <p:sp>
        <p:nvSpPr>
          <p:cNvPr id="4" name="Content Placeholder 3"/>
          <p:cNvSpPr>
            <a:spLocks noGrp="1"/>
          </p:cNvSpPr>
          <p:nvPr>
            <p:ph idx="1"/>
          </p:nvPr>
        </p:nvSpPr>
        <p:spPr>
          <a:xfrm>
            <a:off x="683568" y="915566"/>
            <a:ext cx="3816424" cy="460648"/>
          </a:xfrm>
        </p:spPr>
        <p:txBody>
          <a:bodyPr/>
          <a:lstStyle/>
          <a:p>
            <a:endParaRPr lang="id-ID" b="1" dirty="0">
              <a:solidFill>
                <a:srgbClr val="0070C0"/>
              </a:solidFill>
              <a:latin typeface="Batang" pitchFamily="18" charset="-127"/>
              <a:ea typeface="Batang" pitchFamily="18" charset="-127"/>
            </a:endParaRPr>
          </a:p>
          <a:p>
            <a:pPr marL="342900" indent="-342900">
              <a:buFont typeface="+mj-lt"/>
              <a:buAutoNum type="arabicPeriod"/>
            </a:pPr>
            <a:r>
              <a:rPr lang="id-ID" b="1" dirty="0">
                <a:solidFill>
                  <a:srgbClr val="0070C0"/>
                </a:solidFill>
                <a:latin typeface="Batang" pitchFamily="18" charset="-127"/>
                <a:ea typeface="Batang" pitchFamily="18" charset="-127"/>
              </a:rPr>
              <a:t>Pembelian </a:t>
            </a:r>
            <a:r>
              <a:rPr lang="id-ID" b="1" dirty="0" smtClean="0">
                <a:solidFill>
                  <a:srgbClr val="0070C0"/>
                </a:solidFill>
                <a:latin typeface="Batang" pitchFamily="18" charset="-127"/>
                <a:ea typeface="Batang" pitchFamily="18" charset="-127"/>
              </a:rPr>
              <a:t>Tunai</a:t>
            </a:r>
            <a:endParaRPr lang="id-ID" b="1" dirty="0">
              <a:solidFill>
                <a:srgbClr val="0070C0"/>
              </a:solidFill>
              <a:latin typeface="Batang" pitchFamily="18" charset="-127"/>
              <a:ea typeface="Batang" pitchFamily="18" charset="-127"/>
            </a:endParaRPr>
          </a:p>
          <a:p>
            <a:endParaRPr lang="id-ID" b="1" dirty="0">
              <a:solidFill>
                <a:srgbClr val="0070C0"/>
              </a:solidFill>
              <a:latin typeface="Batang" pitchFamily="18" charset="-127"/>
              <a:ea typeface="Batang" pitchFamily="18" charset="-127"/>
            </a:endParaRPr>
          </a:p>
        </p:txBody>
      </p:sp>
      <p:sp>
        <p:nvSpPr>
          <p:cNvPr id="5" name="Content Placeholder 4"/>
          <p:cNvSpPr>
            <a:spLocks noGrp="1"/>
          </p:cNvSpPr>
          <p:nvPr>
            <p:ph idx="10"/>
          </p:nvPr>
        </p:nvSpPr>
        <p:spPr>
          <a:xfrm>
            <a:off x="23292" y="1347614"/>
            <a:ext cx="6420916" cy="2376263"/>
          </a:xfrm>
        </p:spPr>
        <p:txBody>
          <a:bodyPr/>
          <a:lstStyle/>
          <a:p>
            <a:pPr marL="285750" indent="-285750" algn="just">
              <a:buClr>
                <a:schemeClr val="accent2">
                  <a:lumMod val="75000"/>
                </a:schemeClr>
              </a:buClr>
              <a:buFont typeface="Wingdings" pitchFamily="2" charset="2"/>
              <a:buChar char="Ø"/>
            </a:pPr>
            <a:r>
              <a:rPr lang="id-ID" dirty="0">
                <a:latin typeface="Cambria" pitchFamily="18" charset="0"/>
              </a:rPr>
              <a:t>Aktiva tetap yang diperoleh dari pembelian tunai dicatat dalam </a:t>
            </a:r>
            <a:r>
              <a:rPr lang="id-ID" dirty="0" smtClean="0">
                <a:latin typeface="Cambria" pitchFamily="18" charset="0"/>
              </a:rPr>
              <a:t>pembuku an </a:t>
            </a:r>
            <a:r>
              <a:rPr lang="id-ID" dirty="0">
                <a:latin typeface="Cambria" pitchFamily="18" charset="0"/>
              </a:rPr>
              <a:t>dengan jumlah sebesar uang yang dikeluarkan. Jumlah uang yang </a:t>
            </a:r>
            <a:r>
              <a:rPr lang="id-ID" dirty="0" smtClean="0">
                <a:latin typeface="Cambria" pitchFamily="18" charset="0"/>
              </a:rPr>
              <a:t>dike  luarkan </a:t>
            </a:r>
            <a:r>
              <a:rPr lang="id-ID" dirty="0">
                <a:latin typeface="Cambria" pitchFamily="18" charset="0"/>
              </a:rPr>
              <a:t>untuk </a:t>
            </a:r>
            <a:r>
              <a:rPr lang="id-ID" dirty="0" smtClean="0">
                <a:latin typeface="Cambria" pitchFamily="18" charset="0"/>
              </a:rPr>
              <a:t>  memperoleh </a:t>
            </a:r>
            <a:r>
              <a:rPr lang="id-ID" dirty="0">
                <a:latin typeface="Cambria" pitchFamily="18" charset="0"/>
              </a:rPr>
              <a:t>aktiva tetap termasuk harga yang tercantum di faktur dan semua biaya yang dikeluarkan agar aktiva tetap </a:t>
            </a:r>
            <a:r>
              <a:rPr lang="id-ID" dirty="0" smtClean="0">
                <a:latin typeface="Cambria" pitchFamily="18" charset="0"/>
              </a:rPr>
              <a:t>tersebut siap </a:t>
            </a:r>
            <a:r>
              <a:rPr lang="id-ID" dirty="0">
                <a:latin typeface="Cambria" pitchFamily="18" charset="0"/>
              </a:rPr>
              <a:t>dipakai</a:t>
            </a:r>
            <a:r>
              <a:rPr lang="id-ID" dirty="0" smtClean="0">
                <a:latin typeface="Cambria" pitchFamily="18" charset="0"/>
              </a:rPr>
              <a:t>.</a:t>
            </a:r>
            <a:r>
              <a:rPr lang="id-ID" dirty="0">
                <a:latin typeface="Cambria" pitchFamily="18" charset="0"/>
              </a:rPr>
              <a:t> </a:t>
            </a:r>
          </a:p>
          <a:p>
            <a:pPr marL="285750" indent="-285750" algn="just">
              <a:buClr>
                <a:schemeClr val="accent2">
                  <a:lumMod val="75000"/>
                </a:schemeClr>
              </a:buClr>
              <a:buFont typeface="Wingdings" pitchFamily="2" charset="2"/>
              <a:buChar char="Ø"/>
            </a:pPr>
            <a:r>
              <a:rPr lang="id-ID" dirty="0">
                <a:latin typeface="Cambria" pitchFamily="18" charset="0"/>
              </a:rPr>
              <a:t>Apabila dalam pembelian aktiva tetap ada potongan tunai, maka potongan tunai </a:t>
            </a:r>
            <a:r>
              <a:rPr lang="id-ID" dirty="0" smtClean="0">
                <a:latin typeface="Cambria" pitchFamily="18" charset="0"/>
              </a:rPr>
              <a:t>        tersebut </a:t>
            </a:r>
            <a:r>
              <a:rPr lang="id-ID" dirty="0">
                <a:latin typeface="Cambria" pitchFamily="18" charset="0"/>
              </a:rPr>
              <a:t>merupakan pengurangan terhadap harga faktur, tidak memandang apakah potongan itu didapat atau tidak. Dan apabila dalam </a:t>
            </a:r>
            <a:r>
              <a:rPr lang="id-ID" dirty="0" smtClean="0">
                <a:latin typeface="Cambria" pitchFamily="18" charset="0"/>
              </a:rPr>
              <a:t>   suatu </a:t>
            </a:r>
            <a:r>
              <a:rPr lang="id-ID" dirty="0">
                <a:latin typeface="Cambria" pitchFamily="18" charset="0"/>
              </a:rPr>
              <a:t>pembelian diperoleh </a:t>
            </a:r>
            <a:r>
              <a:rPr lang="id-ID" dirty="0" smtClean="0">
                <a:latin typeface="Cambria" pitchFamily="18" charset="0"/>
              </a:rPr>
              <a:t> lebih </a:t>
            </a:r>
            <a:r>
              <a:rPr lang="id-ID" dirty="0">
                <a:latin typeface="Cambria" pitchFamily="18" charset="0"/>
              </a:rPr>
              <a:t>dari satu macam aktiva tetap maka harga perolehan harus dialokasikan pada masing-masing aktiva tetap.</a:t>
            </a:r>
          </a:p>
          <a:p>
            <a:pPr marL="285750" indent="-285750">
              <a:buClr>
                <a:schemeClr val="accent2">
                  <a:lumMod val="75000"/>
                </a:schemeClr>
              </a:buClr>
              <a:buFont typeface="Wingdings" pitchFamily="2" charset="2"/>
              <a:buChar char="Ø"/>
            </a:pPr>
            <a:endParaRPr lang="id-ID" dirty="0">
              <a:latin typeface="Cambria" pitchFamily="18"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2425178"/>
            <a:ext cx="2232248" cy="927376"/>
          </a:xfrm>
          <a:prstGeom prst="rect">
            <a:avLst/>
          </a:prstGeom>
          <a:ln/>
          <a:extLst/>
        </p:spPr>
        <p:style>
          <a:lnRef idx="1">
            <a:schemeClr val="accent2"/>
          </a:lnRef>
          <a:fillRef idx="2">
            <a:schemeClr val="accent2"/>
          </a:fillRef>
          <a:effectRef idx="1">
            <a:schemeClr val="accent2"/>
          </a:effectRef>
          <a:fontRef idx="minor">
            <a:schemeClr val="dk1"/>
          </a:fontRef>
        </p:style>
      </p:pic>
      <p:sp>
        <p:nvSpPr>
          <p:cNvPr id="3" name="Rectangle 2"/>
          <p:cNvSpPr/>
          <p:nvPr/>
        </p:nvSpPr>
        <p:spPr>
          <a:xfrm>
            <a:off x="2267744" y="4011910"/>
            <a:ext cx="6336704" cy="95410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a:spAutoFit/>
          </a:bodyPr>
          <a:lstStyle/>
          <a:p>
            <a:r>
              <a:rPr lang="id-ID" dirty="0">
                <a:latin typeface="Cambria" pitchFamily="18" charset="0"/>
              </a:rPr>
              <a:t>Pembelian Lumpsum (</a:t>
            </a:r>
            <a:r>
              <a:rPr lang="en-US" dirty="0">
                <a:solidFill>
                  <a:srgbClr val="008000"/>
                </a:solidFill>
                <a:latin typeface="Cambria" pitchFamily="18" charset="0"/>
              </a:rPr>
              <a:t>Lump-Sum Purchases</a:t>
            </a:r>
            <a:r>
              <a:rPr lang="en-US" sz="2000" dirty="0">
                <a:solidFill>
                  <a:srgbClr val="800000"/>
                </a:solidFill>
                <a:latin typeface="Cambria" pitchFamily="18" charset="0"/>
              </a:rPr>
              <a:t> </a:t>
            </a:r>
            <a:r>
              <a:rPr lang="id-ID" sz="2000" dirty="0" smtClean="0">
                <a:solidFill>
                  <a:srgbClr val="800000"/>
                </a:solidFill>
                <a:latin typeface="Cambria" pitchFamily="18" charset="0"/>
              </a:rPr>
              <a:t>) </a:t>
            </a:r>
            <a:r>
              <a:rPr lang="id-ID" sz="2000" dirty="0" smtClean="0">
                <a:solidFill>
                  <a:srgbClr val="800000"/>
                </a:solidFill>
                <a:latin typeface="Cambria" pitchFamily="18" charset="0"/>
                <a:sym typeface="Wingdings" pitchFamily="2" charset="2"/>
              </a:rPr>
              <a:t> </a:t>
            </a:r>
            <a:r>
              <a:rPr lang="en-US" dirty="0">
                <a:latin typeface="Cambria" pitchFamily="18" charset="0"/>
              </a:rPr>
              <a:t>Allocate the </a:t>
            </a:r>
            <a:r>
              <a:rPr lang="id-ID" dirty="0" smtClean="0">
                <a:latin typeface="Cambria" pitchFamily="18" charset="0"/>
              </a:rPr>
              <a:t> </a:t>
            </a:r>
            <a:r>
              <a:rPr lang="en-US" dirty="0" smtClean="0">
                <a:latin typeface="Cambria" pitchFamily="18" charset="0"/>
              </a:rPr>
              <a:t>total </a:t>
            </a:r>
            <a:r>
              <a:rPr lang="en-US" dirty="0">
                <a:latin typeface="Cambria" pitchFamily="18" charset="0"/>
              </a:rPr>
              <a:t>cost among the various assets on the basis of their fair </a:t>
            </a:r>
            <a:r>
              <a:rPr lang="id-ID" dirty="0" smtClean="0">
                <a:latin typeface="Cambria" pitchFamily="18" charset="0"/>
              </a:rPr>
              <a:t>   </a:t>
            </a:r>
            <a:r>
              <a:rPr lang="en-US" dirty="0" smtClean="0">
                <a:latin typeface="Cambria" pitchFamily="18" charset="0"/>
              </a:rPr>
              <a:t>market </a:t>
            </a:r>
            <a:r>
              <a:rPr lang="id-ID" dirty="0" smtClean="0">
                <a:latin typeface="Cambria" pitchFamily="18" charset="0"/>
              </a:rPr>
              <a:t>  </a:t>
            </a:r>
            <a:r>
              <a:rPr lang="en-US" dirty="0" smtClean="0">
                <a:latin typeface="Cambria" pitchFamily="18" charset="0"/>
              </a:rPr>
              <a:t>values</a:t>
            </a:r>
            <a:endParaRPr lang="id-ID" dirty="0">
              <a:latin typeface="Cambria" pitchFamily="18" charset="0"/>
            </a:endParaRPr>
          </a:p>
        </p:txBody>
      </p:sp>
    </p:spTree>
    <p:extLst>
      <p:ext uri="{BB962C8B-B14F-4D97-AF65-F5344CB8AC3E}">
        <p14:creationId xmlns:p14="http://schemas.microsoft.com/office/powerpoint/2010/main" val="32318827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2">
            <a:extLst>
              <a:ext uri="{28A0092B-C50C-407E-A947-70E740481C1C}">
                <a14:useLocalDpi xmlns:a14="http://schemas.microsoft.com/office/drawing/2010/main" val="0"/>
              </a:ext>
            </a:extLst>
          </a:blip>
          <a:srcRect l="33118" t="11547" r="20597"/>
          <a:stretch/>
        </p:blipFill>
        <p:spPr bwMode="auto">
          <a:xfrm rot="16200000">
            <a:off x="2411760" y="-1676723"/>
            <a:ext cx="1872209" cy="6048671"/>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3">
            <a:extLst>
              <a:ext uri="{28A0092B-C50C-407E-A947-70E740481C1C}">
                <a14:useLocalDpi xmlns:a14="http://schemas.microsoft.com/office/drawing/2010/main" val="0"/>
              </a:ext>
            </a:extLst>
          </a:blip>
          <a:srcRect l="52652" t="16185" r="9640"/>
          <a:stretch/>
        </p:blipFill>
        <p:spPr bwMode="auto">
          <a:xfrm rot="16200000">
            <a:off x="3845253" y="404843"/>
            <a:ext cx="2173574" cy="64807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407075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1640" y="0"/>
            <a:ext cx="6912768" cy="460648"/>
          </a:xfrm>
        </p:spPr>
        <p:style>
          <a:lnRef idx="3">
            <a:schemeClr val="lt1"/>
          </a:lnRef>
          <a:fillRef idx="1">
            <a:schemeClr val="accent5"/>
          </a:fillRef>
          <a:effectRef idx="1">
            <a:schemeClr val="accent5"/>
          </a:effectRef>
          <a:fontRef idx="minor">
            <a:schemeClr val="lt1"/>
          </a:fontRef>
        </p:style>
        <p:txBody>
          <a:bodyPr/>
          <a:lstStyle/>
          <a:p>
            <a:pPr lvl="0"/>
            <a:r>
              <a:rPr lang="id-ID" b="1" dirty="0" smtClean="0">
                <a:solidFill>
                  <a:schemeClr val="bg1"/>
                </a:solidFill>
                <a:latin typeface="Batang" pitchFamily="18" charset="-127"/>
                <a:ea typeface="Batang" pitchFamily="18" charset="-127"/>
              </a:rPr>
              <a:t>2. Pembelian Angsuran</a:t>
            </a:r>
            <a:endParaRPr lang="id-ID" b="1" dirty="0">
              <a:solidFill>
                <a:schemeClr val="bg1"/>
              </a:solidFill>
              <a:latin typeface="Batang" pitchFamily="18" charset="-127"/>
              <a:ea typeface="Batang" pitchFamily="18" charset="-127"/>
            </a:endParaRPr>
          </a:p>
        </p:txBody>
      </p:sp>
      <p:sp>
        <p:nvSpPr>
          <p:cNvPr id="4" name="Content Placeholder 3"/>
          <p:cNvSpPr>
            <a:spLocks noGrp="1"/>
          </p:cNvSpPr>
          <p:nvPr>
            <p:ph idx="10"/>
          </p:nvPr>
        </p:nvSpPr>
        <p:spPr>
          <a:xfrm>
            <a:off x="1115616" y="555526"/>
            <a:ext cx="7416824" cy="4248472"/>
          </a:xfrm>
        </p:spPr>
        <p:txBody>
          <a:bodyPr/>
          <a:lstStyle/>
          <a:p>
            <a:pPr marL="285750" indent="-285750" algn="just">
              <a:buClr>
                <a:srgbClr val="C00000"/>
              </a:buClr>
              <a:buFont typeface="Arial" pitchFamily="34" charset="0"/>
              <a:buChar char="•"/>
            </a:pPr>
            <a:r>
              <a:rPr lang="id-ID" dirty="0">
                <a:latin typeface="Cambria" pitchFamily="18" charset="0"/>
              </a:rPr>
              <a:t>Apabila aktiva tetap diperoleh dari pembelian angsuran, maka dalam harga </a:t>
            </a:r>
            <a:r>
              <a:rPr lang="id-ID" dirty="0" smtClean="0">
                <a:latin typeface="Cambria" pitchFamily="18" charset="0"/>
              </a:rPr>
              <a:t>  perolehan </a:t>
            </a:r>
            <a:r>
              <a:rPr lang="id-ID" dirty="0">
                <a:latin typeface="Cambria" pitchFamily="18" charset="0"/>
              </a:rPr>
              <a:t>aktiva tetap tidak boleh termasuk bunga. Bunga selama masa </a:t>
            </a:r>
            <a:r>
              <a:rPr lang="id-ID" dirty="0" smtClean="0">
                <a:latin typeface="Cambria" pitchFamily="18" charset="0"/>
              </a:rPr>
              <a:t>  angsuran </a:t>
            </a:r>
            <a:r>
              <a:rPr lang="id-ID" dirty="0">
                <a:latin typeface="Cambria" pitchFamily="18" charset="0"/>
              </a:rPr>
              <a:t>baik jelas-jelas dinyatakan atau tidak dinyatakan tersendiri, harus dikeluarkan dari harga </a:t>
            </a:r>
            <a:r>
              <a:rPr lang="id-ID" dirty="0" smtClean="0">
                <a:latin typeface="Cambria" pitchFamily="18" charset="0"/>
              </a:rPr>
              <a:t>perolehan    </a:t>
            </a:r>
            <a:r>
              <a:rPr lang="id-ID" dirty="0">
                <a:latin typeface="Cambria" pitchFamily="18" charset="0"/>
              </a:rPr>
              <a:t>dan dibebankan sebagai biaya bunga.</a:t>
            </a:r>
          </a:p>
          <a:p>
            <a:pPr marL="285750" indent="-285750" algn="just">
              <a:buClr>
                <a:srgbClr val="C00000"/>
              </a:buClr>
              <a:buFont typeface="Arial" pitchFamily="34" charset="0"/>
              <a:buChar char="•"/>
            </a:pPr>
            <a:r>
              <a:rPr lang="id-ID" dirty="0" smtClean="0">
                <a:latin typeface="Cambria" pitchFamily="18" charset="0"/>
              </a:rPr>
              <a:t>Cara </a:t>
            </a:r>
            <a:r>
              <a:rPr lang="id-ID" dirty="0">
                <a:latin typeface="Cambria" pitchFamily="18" charset="0"/>
              </a:rPr>
              <a:t>pencatatannya adalah pembayaran setiap tahun dibuat jurnal yang </a:t>
            </a:r>
            <a:r>
              <a:rPr lang="id-ID" dirty="0" smtClean="0">
                <a:latin typeface="Cambria" pitchFamily="18" charset="0"/>
              </a:rPr>
              <a:t>     mengurangi </a:t>
            </a:r>
            <a:r>
              <a:rPr lang="id-ID" dirty="0">
                <a:latin typeface="Cambria" pitchFamily="18" charset="0"/>
              </a:rPr>
              <a:t>utang sebesar pokok pinjaman yang dilunasi dan mendebit biaya bunga untuk tahun </a:t>
            </a:r>
            <a:r>
              <a:rPr lang="id-ID" dirty="0" smtClean="0">
                <a:latin typeface="Cambria" pitchFamily="18" charset="0"/>
              </a:rPr>
              <a:t>       yang </a:t>
            </a:r>
            <a:r>
              <a:rPr lang="id-ID" dirty="0">
                <a:latin typeface="Cambria" pitchFamily="18" charset="0"/>
              </a:rPr>
              <a:t>bersangkutan dan kreditnya kas sebesar angsuran</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2427734"/>
            <a:ext cx="3168352"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54544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5486"/>
            <a:ext cx="6300192" cy="460648"/>
          </a:xfrm>
          <a:gradFill>
            <a:gsLst>
              <a:gs pos="0">
                <a:srgbClr val="00B0F0"/>
              </a:gs>
              <a:gs pos="50000">
                <a:srgbClr val="FFFF00"/>
              </a:gs>
              <a:gs pos="100000">
                <a:schemeClr val="accent1">
                  <a:tint val="23500"/>
                  <a:satMod val="160000"/>
                </a:schemeClr>
              </a:gs>
            </a:gsLst>
            <a:lin ang="5400000" scaled="0"/>
          </a:gradFill>
        </p:spPr>
        <p:txBody>
          <a:bodyPr/>
          <a:lstStyle/>
          <a:p>
            <a:pPr lvl="0"/>
            <a:r>
              <a:rPr lang="id-ID" b="1" dirty="0" smtClean="0">
                <a:latin typeface="Cambria" pitchFamily="18" charset="0"/>
              </a:rPr>
              <a:t>3. Ditukar </a:t>
            </a:r>
            <a:r>
              <a:rPr lang="id-ID" b="1" dirty="0">
                <a:latin typeface="Cambria" pitchFamily="18" charset="0"/>
              </a:rPr>
              <a:t>dengan Surat-surat </a:t>
            </a:r>
            <a:r>
              <a:rPr lang="id-ID" b="1" dirty="0" smtClean="0">
                <a:latin typeface="Cambria" pitchFamily="18" charset="0"/>
              </a:rPr>
              <a:t>Berharga</a:t>
            </a:r>
            <a:endParaRPr lang="id-ID" dirty="0">
              <a:latin typeface="Cambria" pitchFamily="18" charset="0"/>
            </a:endParaRPr>
          </a:p>
        </p:txBody>
      </p:sp>
      <p:sp>
        <p:nvSpPr>
          <p:cNvPr id="4" name="Content Placeholder 3"/>
          <p:cNvSpPr>
            <a:spLocks noGrp="1"/>
          </p:cNvSpPr>
          <p:nvPr>
            <p:ph idx="10"/>
          </p:nvPr>
        </p:nvSpPr>
        <p:spPr>
          <a:xfrm>
            <a:off x="107504" y="771551"/>
            <a:ext cx="8208912" cy="2592288"/>
          </a:xfrm>
        </p:spPr>
        <p:txBody>
          <a:bodyPr/>
          <a:lstStyle/>
          <a:p>
            <a:pPr marL="285750" indent="-285750" algn="just">
              <a:buClr>
                <a:srgbClr val="00B050"/>
              </a:buClr>
              <a:buFont typeface="Wingdings" pitchFamily="2" charset="2"/>
              <a:buChar char="q"/>
            </a:pPr>
            <a:r>
              <a:rPr lang="id-ID" dirty="0">
                <a:latin typeface="Cambria" pitchFamily="18" charset="0"/>
              </a:rPr>
              <a:t>Aktiva tetap yang diperoleh dengan cara ditukar dengan saham atau obligasi perusahaan, </a:t>
            </a:r>
            <a:r>
              <a:rPr lang="id-ID" dirty="0" smtClean="0">
                <a:latin typeface="Cambria" pitchFamily="18" charset="0"/>
              </a:rPr>
              <a:t> dicatat </a:t>
            </a:r>
            <a:r>
              <a:rPr lang="id-ID" dirty="0">
                <a:latin typeface="Cambria" pitchFamily="18" charset="0"/>
              </a:rPr>
              <a:t>dalam buku besar sebesar harga pasar saham atau obligasi yang digunakan sebagai </a:t>
            </a:r>
            <a:r>
              <a:rPr lang="id-ID" dirty="0" smtClean="0">
                <a:latin typeface="Cambria" pitchFamily="18" charset="0"/>
              </a:rPr>
              <a:t> penukar</a:t>
            </a:r>
            <a:r>
              <a:rPr lang="id-ID" dirty="0">
                <a:latin typeface="Cambria" pitchFamily="18" charset="0"/>
              </a:rPr>
              <a:t>. Apabila harga pasar saham atau obligasi itu tidak diketahui, maka harga perolehan </a:t>
            </a:r>
            <a:r>
              <a:rPr lang="id-ID" dirty="0" smtClean="0">
                <a:latin typeface="Cambria" pitchFamily="18" charset="0"/>
              </a:rPr>
              <a:t> aktiva </a:t>
            </a:r>
            <a:r>
              <a:rPr lang="id-ID" dirty="0">
                <a:latin typeface="Cambria" pitchFamily="18" charset="0"/>
              </a:rPr>
              <a:t>tetap ditentukan sebesar harga pasar aktiva tersebut.</a:t>
            </a:r>
          </a:p>
          <a:p>
            <a:pPr marL="285750" indent="-285750" algn="just">
              <a:buClr>
                <a:srgbClr val="00B050"/>
              </a:buClr>
              <a:buFont typeface="Wingdings" pitchFamily="2" charset="2"/>
              <a:buChar char="q"/>
            </a:pPr>
            <a:r>
              <a:rPr lang="id-ID" dirty="0" smtClean="0">
                <a:latin typeface="Cambria" pitchFamily="18" charset="0"/>
              </a:rPr>
              <a:t>Apabila </a:t>
            </a:r>
            <a:r>
              <a:rPr lang="id-ID" dirty="0">
                <a:latin typeface="Cambria" pitchFamily="18" charset="0"/>
              </a:rPr>
              <a:t>harga pasar surat berharga dan aktiva tetap yang ditukar tidak diketahui, maka </a:t>
            </a:r>
            <a:r>
              <a:rPr lang="id-ID" dirty="0" smtClean="0">
                <a:latin typeface="Cambria" pitchFamily="18" charset="0"/>
              </a:rPr>
              <a:t>        dalam </a:t>
            </a:r>
            <a:r>
              <a:rPr lang="id-ID" dirty="0">
                <a:latin typeface="Cambria" pitchFamily="18" charset="0"/>
              </a:rPr>
              <a:t>keadaan seperti ini nilai pertukaran ditentukan oleh keputusan pimpinan </a:t>
            </a:r>
            <a:r>
              <a:rPr lang="id-ID" dirty="0" smtClean="0">
                <a:latin typeface="Cambria" pitchFamily="18" charset="0"/>
              </a:rPr>
              <a:t>perusahaan. </a:t>
            </a:r>
            <a:r>
              <a:rPr lang="id-ID" dirty="0">
                <a:latin typeface="Cambria" pitchFamily="18" charset="0"/>
              </a:rPr>
              <a:t>Nilai pertukaran ini dipakai sebagai dasar pencatatan harga perolehan aktiva tetap dan </a:t>
            </a:r>
            <a:r>
              <a:rPr lang="id-ID" dirty="0" smtClean="0">
                <a:latin typeface="Cambria" pitchFamily="18" charset="0"/>
              </a:rPr>
              <a:t>  nilai-nilai </a:t>
            </a:r>
            <a:r>
              <a:rPr lang="id-ID" dirty="0">
                <a:latin typeface="Cambria" pitchFamily="18" charset="0"/>
              </a:rPr>
              <a:t>surat berharga yang dikeluarkan.</a:t>
            </a:r>
          </a:p>
          <a:p>
            <a:pPr marL="285750" indent="-285750" algn="just">
              <a:buClr>
                <a:srgbClr val="00B050"/>
              </a:buClr>
              <a:buFont typeface="Wingdings" pitchFamily="2" charset="2"/>
              <a:buChar char="q"/>
            </a:pPr>
            <a:r>
              <a:rPr lang="id-ID" dirty="0" smtClean="0">
                <a:latin typeface="Cambria" pitchFamily="18" charset="0"/>
              </a:rPr>
              <a:t>Pertukaran </a:t>
            </a:r>
            <a:r>
              <a:rPr lang="id-ID" dirty="0">
                <a:latin typeface="Cambria" pitchFamily="18" charset="0"/>
              </a:rPr>
              <a:t>aktiva tetap dengan saham atau obligasi perusahaan akan dicatat dalam rekening </a:t>
            </a:r>
            <a:r>
              <a:rPr lang="id-ID" dirty="0" smtClean="0">
                <a:latin typeface="Cambria" pitchFamily="18" charset="0"/>
              </a:rPr>
              <a:t>      Modal </a:t>
            </a:r>
            <a:r>
              <a:rPr lang="id-ID" dirty="0">
                <a:latin typeface="Cambria" pitchFamily="18" charset="0"/>
              </a:rPr>
              <a:t>Saham atau Utang Obligasi sebesar nilai nominalnya, selisih nilai pertukaran dengan nilai </a:t>
            </a:r>
            <a:r>
              <a:rPr lang="id-ID" dirty="0" smtClean="0">
                <a:latin typeface="Cambria" pitchFamily="18" charset="0"/>
              </a:rPr>
              <a:t> nominal </a:t>
            </a:r>
            <a:r>
              <a:rPr lang="id-ID" dirty="0">
                <a:latin typeface="Cambria" pitchFamily="18" charset="0"/>
              </a:rPr>
              <a:t>dicatat dalam rekening Agio/Disagio.</a:t>
            </a:r>
          </a:p>
          <a:p>
            <a:r>
              <a:rPr lang="id-ID" dirty="0">
                <a:latin typeface="Cambria" pitchFamily="18" charset="0"/>
              </a:rPr>
              <a:t> </a:t>
            </a:r>
          </a:p>
          <a:p>
            <a:endParaRPr lang="id-ID" dirty="0">
              <a:latin typeface="Cambria"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481933"/>
            <a:ext cx="3400425" cy="1009650"/>
          </a:xfrm>
          <a:prstGeom prst="rect">
            <a:avLst/>
          </a:prstGeom>
          <a:ln/>
          <a:extLst/>
        </p:spPr>
        <p:style>
          <a:lnRef idx="1">
            <a:schemeClr val="accent1"/>
          </a:lnRef>
          <a:fillRef idx="2">
            <a:schemeClr val="accent1"/>
          </a:fillRef>
          <a:effectRef idx="1">
            <a:schemeClr val="accent1"/>
          </a:effectRef>
          <a:fontRef idx="minor">
            <a:schemeClr val="dk1"/>
          </a:fontRef>
        </p:style>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3481933"/>
            <a:ext cx="3400425" cy="809625"/>
          </a:xfrm>
          <a:prstGeom prst="rect">
            <a:avLst/>
          </a:prstGeom>
          <a:ln/>
          <a:extLst/>
        </p:spPr>
        <p:style>
          <a:lnRef idx="1">
            <a:schemeClr val="accent6"/>
          </a:lnRef>
          <a:fillRef idx="2">
            <a:schemeClr val="accent6"/>
          </a:fillRef>
          <a:effectRef idx="1">
            <a:schemeClr val="accent6"/>
          </a:effectRef>
          <a:fontRef idx="minor">
            <a:schemeClr val="dk1"/>
          </a:fontRef>
        </p:style>
      </p:pic>
    </p:spTree>
    <p:extLst>
      <p:ext uri="{BB962C8B-B14F-4D97-AF65-F5344CB8AC3E}">
        <p14:creationId xmlns:p14="http://schemas.microsoft.com/office/powerpoint/2010/main" val="4713774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5656" y="267494"/>
            <a:ext cx="6912768" cy="720080"/>
          </a:xfrm>
        </p:spPr>
        <p:style>
          <a:lnRef idx="3">
            <a:schemeClr val="lt1"/>
          </a:lnRef>
          <a:fillRef idx="1">
            <a:schemeClr val="accent2"/>
          </a:fillRef>
          <a:effectRef idx="1">
            <a:schemeClr val="accent2"/>
          </a:effectRef>
          <a:fontRef idx="minor">
            <a:schemeClr val="lt1"/>
          </a:fontRef>
        </p:style>
        <p:txBody>
          <a:bodyPr/>
          <a:lstStyle/>
          <a:p>
            <a:pPr lvl="0"/>
            <a:r>
              <a:rPr lang="id-ID" sz="2400" b="1" dirty="0" smtClean="0">
                <a:solidFill>
                  <a:schemeClr val="bg1"/>
                </a:solidFill>
                <a:latin typeface="Cambria" pitchFamily="18" charset="0"/>
              </a:rPr>
              <a:t>4. Ditukar </a:t>
            </a:r>
            <a:r>
              <a:rPr lang="id-ID" sz="2400" b="1" dirty="0">
                <a:solidFill>
                  <a:schemeClr val="bg1"/>
                </a:solidFill>
                <a:latin typeface="Cambria" pitchFamily="18" charset="0"/>
              </a:rPr>
              <a:t>dengan Aktiva Tetap yang </a:t>
            </a:r>
            <a:r>
              <a:rPr lang="id-ID" sz="2400" b="1" dirty="0" smtClean="0">
                <a:solidFill>
                  <a:schemeClr val="bg1"/>
                </a:solidFill>
                <a:latin typeface="Cambria" pitchFamily="18" charset="0"/>
              </a:rPr>
              <a:t>lain</a:t>
            </a:r>
            <a:endParaRPr lang="id-ID" sz="2400" dirty="0">
              <a:solidFill>
                <a:schemeClr val="bg1"/>
              </a:solidFill>
              <a:latin typeface="Cambria" pitchFamily="18" charset="0"/>
            </a:endParaRPr>
          </a:p>
        </p:txBody>
      </p:sp>
      <p:sp>
        <p:nvSpPr>
          <p:cNvPr id="4" name="Content Placeholder 3"/>
          <p:cNvSpPr>
            <a:spLocks noGrp="1"/>
          </p:cNvSpPr>
          <p:nvPr>
            <p:ph idx="10"/>
          </p:nvPr>
        </p:nvSpPr>
        <p:spPr>
          <a:xfrm>
            <a:off x="1763688" y="1419623"/>
            <a:ext cx="6480720" cy="2160240"/>
          </a:xfrm>
        </p:spPr>
        <p:txBody>
          <a:bodyPr/>
          <a:lstStyle/>
          <a:p>
            <a:pPr marL="285750" indent="-285750">
              <a:buClr>
                <a:srgbClr val="C00000"/>
              </a:buClr>
              <a:buFont typeface="Wingdings" pitchFamily="2" charset="2"/>
              <a:buChar char="v"/>
            </a:pPr>
            <a:r>
              <a:rPr lang="id-ID" dirty="0">
                <a:latin typeface="Cambria" pitchFamily="18" charset="0"/>
              </a:rPr>
              <a:t>Banyak pembelian aktiva tetap dilakukan dengan cara tukar menukar atau istilah populernya “tukar tambah”.</a:t>
            </a:r>
          </a:p>
          <a:p>
            <a:pPr marL="285750" indent="-285750" algn="just">
              <a:buClr>
                <a:srgbClr val="C00000"/>
              </a:buClr>
              <a:buFont typeface="Wingdings" pitchFamily="2" charset="2"/>
              <a:buChar char="v"/>
            </a:pPr>
            <a:r>
              <a:rPr lang="id-ID" dirty="0">
                <a:latin typeface="Cambria" pitchFamily="18" charset="0"/>
              </a:rPr>
              <a:t> </a:t>
            </a:r>
            <a:r>
              <a:rPr lang="id-ID" dirty="0" smtClean="0">
                <a:latin typeface="Cambria" pitchFamily="18" charset="0"/>
              </a:rPr>
              <a:t>Aktiva </a:t>
            </a:r>
            <a:r>
              <a:rPr lang="id-ID" dirty="0">
                <a:latin typeface="Cambria" pitchFamily="18" charset="0"/>
              </a:rPr>
              <a:t>lama digunakan untuk membayar aktiva baru baik seluruhnya atau sebagian di mana kekurangannya dibayar tunai. Kondisi seperti ini prinsip harga perolehan tetap harus digunakan, yaitu aktiva baru dikapitalisasikan dengan jumlah sebesar harga aktiva lama ditambah uang yang </a:t>
            </a:r>
            <a:r>
              <a:rPr lang="id-ID" dirty="0" smtClean="0">
                <a:latin typeface="Cambria" pitchFamily="18" charset="0"/>
              </a:rPr>
              <a:t>dibayarkan  </a:t>
            </a:r>
            <a:r>
              <a:rPr lang="id-ID" dirty="0">
                <a:latin typeface="Cambria" pitchFamily="18" charset="0"/>
              </a:rPr>
              <a:t>(kalau ada) atau dikapitalisasikan sebesar harga pasar aktiva baru yang </a:t>
            </a:r>
            <a:r>
              <a:rPr lang="id-ID" dirty="0" smtClean="0">
                <a:latin typeface="Cambria" pitchFamily="18" charset="0"/>
              </a:rPr>
              <a:t>    diterima</a:t>
            </a:r>
            <a:r>
              <a:rPr lang="id-ID" dirty="0">
                <a:latin typeface="Cambria" pitchFamily="18" charset="0"/>
              </a:rPr>
              <a:t>.</a:t>
            </a:r>
          </a:p>
          <a:p>
            <a:pPr marL="285750" indent="-285750">
              <a:buClr>
                <a:srgbClr val="C00000"/>
              </a:buClr>
              <a:buFont typeface="Wingdings" pitchFamily="2" charset="2"/>
              <a:buChar char="v"/>
            </a:pPr>
            <a:endParaRPr lang="id-ID" dirty="0">
              <a:latin typeface="Cambria" pitchFamily="18" charset="0"/>
            </a:endParaRPr>
          </a:p>
        </p:txBody>
      </p:sp>
    </p:spTree>
    <p:extLst>
      <p:ext uri="{BB962C8B-B14F-4D97-AF65-F5344CB8AC3E}">
        <p14:creationId xmlns:p14="http://schemas.microsoft.com/office/powerpoint/2010/main" val="41299207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5656" y="483518"/>
            <a:ext cx="6912768" cy="460648"/>
          </a:xfrm>
        </p:spPr>
        <p:style>
          <a:lnRef idx="3">
            <a:schemeClr val="lt1"/>
          </a:lnRef>
          <a:fillRef idx="1">
            <a:schemeClr val="accent6"/>
          </a:fillRef>
          <a:effectRef idx="1">
            <a:schemeClr val="accent6"/>
          </a:effectRef>
          <a:fontRef idx="minor">
            <a:schemeClr val="lt1"/>
          </a:fontRef>
        </p:style>
        <p:txBody>
          <a:bodyPr/>
          <a:lstStyle/>
          <a:p>
            <a:pPr lvl="0"/>
            <a:r>
              <a:rPr lang="id-ID" b="1" dirty="0" smtClean="0">
                <a:solidFill>
                  <a:schemeClr val="bg1"/>
                </a:solidFill>
                <a:latin typeface="Cambria" pitchFamily="18" charset="0"/>
              </a:rPr>
              <a:t>5. Aktiva </a:t>
            </a:r>
            <a:r>
              <a:rPr lang="id-ID" b="1" dirty="0">
                <a:solidFill>
                  <a:schemeClr val="bg1"/>
                </a:solidFill>
                <a:latin typeface="Cambria" pitchFamily="18" charset="0"/>
              </a:rPr>
              <a:t>yang Dibuat </a:t>
            </a:r>
            <a:r>
              <a:rPr lang="id-ID" b="1" dirty="0" smtClean="0">
                <a:solidFill>
                  <a:schemeClr val="bg1"/>
                </a:solidFill>
                <a:latin typeface="Cambria" pitchFamily="18" charset="0"/>
              </a:rPr>
              <a:t>Sendiri</a:t>
            </a:r>
            <a:endParaRPr lang="id-ID" dirty="0">
              <a:solidFill>
                <a:schemeClr val="bg1"/>
              </a:solidFill>
              <a:latin typeface="Cambria" pitchFamily="18" charset="0"/>
            </a:endParaRPr>
          </a:p>
        </p:txBody>
      </p:sp>
      <p:sp>
        <p:nvSpPr>
          <p:cNvPr id="4" name="Content Placeholder 3"/>
          <p:cNvSpPr>
            <a:spLocks noGrp="1"/>
          </p:cNvSpPr>
          <p:nvPr>
            <p:ph idx="10"/>
          </p:nvPr>
        </p:nvSpPr>
        <p:spPr>
          <a:xfrm>
            <a:off x="1367644" y="1419622"/>
            <a:ext cx="7128792" cy="504056"/>
          </a:xfrm>
        </p:spPr>
        <p:txBody>
          <a:bodyPr/>
          <a:lstStyle/>
          <a:p>
            <a:r>
              <a:rPr lang="id-ID" dirty="0" smtClean="0">
                <a:latin typeface="Cambria" pitchFamily="18" charset="0"/>
              </a:rPr>
              <a:t>Melalui pertimbangan tertentu perusahaan seringkali membuat sendiri aktiva atau aset tetap yang diperlukan seperti contoh gedung, alat-alat, dll</a:t>
            </a:r>
          </a:p>
          <a:p>
            <a:endParaRPr lang="id-ID" dirty="0">
              <a:latin typeface="Cambria" pitchFamily="18" charset="0"/>
            </a:endParaRPr>
          </a:p>
        </p:txBody>
      </p:sp>
      <p:sp>
        <p:nvSpPr>
          <p:cNvPr id="5" name="Text Box 6"/>
          <p:cNvSpPr txBox="1">
            <a:spLocks noChangeArrowheads="1"/>
          </p:cNvSpPr>
          <p:nvPr/>
        </p:nvSpPr>
        <p:spPr bwMode="auto">
          <a:xfrm>
            <a:off x="1619672" y="2211710"/>
            <a:ext cx="6624736" cy="2095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wrap="square">
            <a:spAutoFit/>
          </a:bodyPr>
          <a:lstStyle>
            <a:lvl1pPr marL="574675" indent="-574675">
              <a:defRPr b="1">
                <a:solidFill>
                  <a:schemeClr val="folHlink"/>
                </a:solidFill>
                <a:latin typeface="Comic Sans MS" pitchFamily="66" charset="0"/>
              </a:defRPr>
            </a:lvl1pPr>
            <a:lvl2pPr marL="1146175"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574675" marR="0" lvl="0" indent="-574675" algn="l" defTabSz="914400" eaLnBrk="1" fontAlgn="auto" latinLnBrk="0" hangingPunct="1">
              <a:lnSpc>
                <a:spcPct val="130000"/>
              </a:lnSpc>
              <a:spcBef>
                <a:spcPct val="30000"/>
              </a:spcBef>
              <a:spcAft>
                <a:spcPts val="0"/>
              </a:spcAft>
              <a:buClr>
                <a:srgbClr val="800000"/>
              </a:buClr>
              <a:buSzTx/>
              <a:buFontTx/>
              <a:buNone/>
              <a:tabLst/>
              <a:defRPr/>
            </a:pPr>
            <a:r>
              <a:rPr kumimoji="0" lang="en-US" sz="1400" b="0" i="0" u="none" strike="noStrike" kern="0" cap="none" spc="0" normalizeH="0" baseline="0" noProof="0" dirty="0" smtClean="0">
                <a:ln>
                  <a:noFill/>
                </a:ln>
                <a:solidFill>
                  <a:srgbClr val="000000"/>
                </a:solidFill>
                <a:effectLst/>
                <a:uLnTx/>
                <a:uFillTx/>
                <a:latin typeface="Cambria" pitchFamily="18" charset="0"/>
              </a:rPr>
              <a:t>Costs typically include:</a:t>
            </a:r>
          </a:p>
          <a:p>
            <a:pPr marL="574675" marR="0" lvl="0" indent="-574675" algn="l" defTabSz="914400" eaLnBrk="1" fontAlgn="auto" latinLnBrk="0" hangingPunct="1">
              <a:lnSpc>
                <a:spcPct val="130000"/>
              </a:lnSpc>
              <a:spcBef>
                <a:spcPct val="30000"/>
              </a:spcBef>
              <a:spcAft>
                <a:spcPts val="0"/>
              </a:spcAft>
              <a:buClr>
                <a:srgbClr val="800000"/>
              </a:buClr>
              <a:buSzTx/>
              <a:buFontTx/>
              <a:buAutoNum type="arabicParenBoth"/>
              <a:tabLst/>
              <a:defRPr/>
            </a:pPr>
            <a:r>
              <a:rPr kumimoji="0" lang="en-US" sz="1400" b="0" i="0" u="none" strike="noStrike" kern="0" cap="none" spc="0" normalizeH="0" baseline="0" noProof="0" dirty="0" smtClean="0">
                <a:ln>
                  <a:noFill/>
                </a:ln>
                <a:solidFill>
                  <a:srgbClr val="000000"/>
                </a:solidFill>
                <a:effectLst/>
                <a:uLnTx/>
                <a:uFillTx/>
                <a:latin typeface="Cambria" pitchFamily="18" charset="0"/>
              </a:rPr>
              <a:t>Materials and direct labor</a:t>
            </a:r>
          </a:p>
          <a:p>
            <a:pPr marL="574675" marR="0" lvl="0" indent="-574675" algn="l" defTabSz="914400" eaLnBrk="1" fontAlgn="auto" latinLnBrk="0" hangingPunct="1">
              <a:lnSpc>
                <a:spcPct val="130000"/>
              </a:lnSpc>
              <a:spcBef>
                <a:spcPct val="30000"/>
              </a:spcBef>
              <a:spcAft>
                <a:spcPts val="0"/>
              </a:spcAft>
              <a:buClr>
                <a:srgbClr val="800000"/>
              </a:buClr>
              <a:buSzTx/>
              <a:buFontTx/>
              <a:buAutoNum type="arabicParenBoth"/>
              <a:tabLst/>
              <a:defRPr/>
            </a:pPr>
            <a:r>
              <a:rPr kumimoji="0" lang="en-US" sz="1400" b="0" i="0" u="none" strike="noStrike" kern="0" cap="none" spc="0" normalizeH="0" baseline="0" noProof="0" dirty="0" smtClean="0">
                <a:ln>
                  <a:noFill/>
                </a:ln>
                <a:solidFill>
                  <a:srgbClr val="000000"/>
                </a:solidFill>
                <a:effectLst/>
                <a:uLnTx/>
                <a:uFillTx/>
                <a:latin typeface="Cambria" pitchFamily="18" charset="0"/>
              </a:rPr>
              <a:t>Overhead can be handled in two ways:</a:t>
            </a:r>
          </a:p>
          <a:p>
            <a:pPr marL="1146175" marR="0" lvl="1" indent="-457200" algn="l" defTabSz="914400" eaLnBrk="1" fontAlgn="auto" latinLnBrk="0" hangingPunct="1">
              <a:lnSpc>
                <a:spcPct val="130000"/>
              </a:lnSpc>
              <a:spcBef>
                <a:spcPct val="30000"/>
              </a:spcBef>
              <a:spcAft>
                <a:spcPts val="0"/>
              </a:spcAft>
              <a:buClr>
                <a:srgbClr val="800000"/>
              </a:buClr>
              <a:buSzTx/>
              <a:buFontTx/>
              <a:buAutoNum type="arabicPeriod"/>
              <a:tabLst/>
              <a:defRPr/>
            </a:pPr>
            <a:r>
              <a:rPr kumimoji="0" lang="en-US" sz="1400" b="0" i="0" u="none" strike="noStrike" kern="0" cap="none" spc="0" normalizeH="0" baseline="0" noProof="0" dirty="0" smtClean="0">
                <a:ln>
                  <a:noFill/>
                </a:ln>
                <a:solidFill>
                  <a:srgbClr val="000000"/>
                </a:solidFill>
                <a:effectLst/>
                <a:uLnTx/>
                <a:uFillTx/>
                <a:latin typeface="Cambria" pitchFamily="18" charset="0"/>
              </a:rPr>
              <a:t>Assign no fixed overhead</a:t>
            </a:r>
          </a:p>
          <a:p>
            <a:pPr marL="1146175" marR="0" lvl="1" indent="-457200" algn="l" defTabSz="914400" eaLnBrk="1" fontAlgn="auto" latinLnBrk="0" hangingPunct="1">
              <a:lnSpc>
                <a:spcPct val="130000"/>
              </a:lnSpc>
              <a:spcBef>
                <a:spcPct val="30000"/>
              </a:spcBef>
              <a:spcAft>
                <a:spcPts val="0"/>
              </a:spcAft>
              <a:buClr>
                <a:srgbClr val="800000"/>
              </a:buClr>
              <a:buSzTx/>
              <a:buFontTx/>
              <a:buAutoNum type="arabicPeriod"/>
              <a:tabLst/>
              <a:defRPr/>
            </a:pPr>
            <a:r>
              <a:rPr kumimoji="0" lang="en-US" sz="1400" b="0" i="0" u="none" strike="noStrike" kern="0" cap="none" spc="0" normalizeH="0" baseline="0" noProof="0" dirty="0" smtClean="0">
                <a:ln>
                  <a:noFill/>
                </a:ln>
                <a:solidFill>
                  <a:srgbClr val="000000"/>
                </a:solidFill>
                <a:effectLst/>
                <a:uLnTx/>
                <a:uFillTx/>
                <a:latin typeface="Cambria" pitchFamily="18" charset="0"/>
              </a:rPr>
              <a:t>Assign a portion of all overhead to the construction process.</a:t>
            </a:r>
          </a:p>
          <a:p>
            <a:pPr marL="1146175" marR="0" lvl="1" indent="-457200" algn="l" defTabSz="914400" eaLnBrk="1" fontAlgn="auto" latinLnBrk="0" hangingPunct="1">
              <a:lnSpc>
                <a:spcPct val="130000"/>
              </a:lnSpc>
              <a:spcBef>
                <a:spcPct val="30000"/>
              </a:spcBef>
              <a:spcAft>
                <a:spcPts val="0"/>
              </a:spcAft>
              <a:buClr>
                <a:srgbClr val="800000"/>
              </a:buClr>
              <a:buSzTx/>
              <a:buFontTx/>
              <a:buNone/>
              <a:tabLst/>
              <a:defRPr/>
            </a:pPr>
            <a:r>
              <a:rPr kumimoji="0" lang="en-US" sz="1400" b="0" i="0" u="none" strike="noStrike" kern="0" cap="none" spc="0" normalizeH="0" baseline="0" noProof="0" dirty="0" smtClean="0">
                <a:ln>
                  <a:noFill/>
                </a:ln>
                <a:solidFill>
                  <a:srgbClr val="000000"/>
                </a:solidFill>
                <a:effectLst/>
                <a:uLnTx/>
                <a:uFillTx/>
                <a:latin typeface="Cambria" pitchFamily="18" charset="0"/>
              </a:rPr>
              <a:t>Companies use the second method extensively.</a:t>
            </a:r>
          </a:p>
        </p:txBody>
      </p:sp>
    </p:spTree>
    <p:extLst>
      <p:ext uri="{BB962C8B-B14F-4D97-AF65-F5344CB8AC3E}">
        <p14:creationId xmlns:p14="http://schemas.microsoft.com/office/powerpoint/2010/main" val="592452137"/>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1165</TotalTime>
  <Words>635</Words>
  <Application>Microsoft Office PowerPoint</Application>
  <PresentationFormat>On-screen Show (16:9)</PresentationFormat>
  <Paragraphs>59</Paragraphs>
  <Slides>15</Slides>
  <Notes>2</Notes>
  <HiddenSlides>0</HiddenSlides>
  <MMClips>0</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Office Theme</vt:lpstr>
      <vt:lpstr>Custom Design</vt:lpstr>
      <vt:lpstr>Aspect</vt:lpstr>
      <vt:lpstr>PowerPoint Presentation</vt:lpstr>
      <vt:lpstr>Pengertian Aktiva Tetap</vt:lpstr>
      <vt:lpstr>Jenis-jenis Aktiva Tetap</vt:lpstr>
      <vt:lpstr>Perolehan Aktiva Tetap dan Cara Pencatatannya</vt:lpstr>
      <vt:lpstr>PowerPoint Presentation</vt:lpstr>
      <vt:lpstr>PowerPoint Presentation</vt:lpstr>
      <vt:lpstr>PowerPoint Presentation</vt:lpstr>
      <vt:lpstr>PowerPoint Presentation</vt:lpstr>
      <vt:lpstr>PowerPoint Presentation</vt:lpstr>
      <vt:lpstr>Harga  Perolehan  Aktiva Tetap (Cost)</vt:lpstr>
      <vt:lpstr>Penyusutan</vt:lpstr>
      <vt:lpstr>PowerPoint Presentation</vt:lpstr>
      <vt:lpstr>PowerPoint Presentation</vt:lpstr>
      <vt:lpstr>Contoh Soal :</vt:lpstr>
      <vt:lpstr>PowerPoint Presentation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acer</cp:lastModifiedBy>
  <cp:revision>57</cp:revision>
  <dcterms:created xsi:type="dcterms:W3CDTF">2014-04-01T16:27:38Z</dcterms:created>
  <dcterms:modified xsi:type="dcterms:W3CDTF">2024-12-10T15:27:59Z</dcterms:modified>
</cp:coreProperties>
</file>